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sldIdLst>
    <p:sldId id="257" r:id="rId2"/>
    <p:sldId id="258" r:id="rId3"/>
    <p:sldId id="273" r:id="rId4"/>
    <p:sldId id="275" r:id="rId5"/>
    <p:sldId id="274" r:id="rId6"/>
    <p:sldId id="277" r:id="rId7"/>
    <p:sldId id="278" r:id="rId8"/>
    <p:sldId id="279" r:id="rId9"/>
    <p:sldId id="259" r:id="rId10"/>
    <p:sldId id="261" r:id="rId11"/>
    <p:sldId id="262" r:id="rId12"/>
    <p:sldId id="263" r:id="rId13"/>
    <p:sldId id="264" r:id="rId14"/>
    <p:sldId id="281" r:id="rId15"/>
    <p:sldId id="284" r:id="rId16"/>
    <p:sldId id="285" r:id="rId17"/>
    <p:sldId id="286" r:id="rId18"/>
    <p:sldId id="287" r:id="rId19"/>
    <p:sldId id="288" r:id="rId20"/>
    <p:sldId id="280" r:id="rId21"/>
    <p:sldId id="282" r:id="rId22"/>
    <p:sldId id="289" r:id="rId23"/>
    <p:sldId id="290"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57522AF-5BB2-4440-8744-979D6DA00A51}" v="2" dt="2020-09-08T02:53:57.49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85" autoAdjust="0"/>
    <p:restoredTop sz="94660"/>
  </p:normalViewPr>
  <p:slideViewPr>
    <p:cSldViewPr snapToGrid="0">
      <p:cViewPr varScale="1">
        <p:scale>
          <a:sx n="84" d="100"/>
          <a:sy n="84" d="100"/>
        </p:scale>
        <p:origin x="773"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8/2/2023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8/2/2023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8/2/2023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8/2/2023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8/2/2023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8/2/2023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8/2/2023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8/2/2023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8/2/2023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8/2/2023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8/2/2023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8/2/2023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docs.microsoft.com/en-us/dotnet/api/system.func-1?view=net-8.0"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docs.microsoft.com/en-us/dotnet/api/system.func-1?view=net-5.0" TargetMode="External"/><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3" Type="http://schemas.openxmlformats.org/officeDocument/2006/relationships/hyperlink" Target="https://docs.microsoft.com/en-us/dotnet/csharp/language-reference/keywords/class" TargetMode="External"/><Relationship Id="rId2" Type="http://schemas.openxmlformats.org/officeDocument/2006/relationships/hyperlink" Target="https://docs.microsoft.com/en-us/dotnet/csharp/programming-guide/event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docs.microsoft.com/en-us/dotnet/csharp/programming-guide/event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docs.microsoft.com/en-us/dotnet/csharp/programming-guide/events/how-to-publish-events-that-conform-to-net-framework-guidelines" TargetMode="External"/><Relationship Id="rId2" Type="http://schemas.openxmlformats.org/officeDocument/2006/relationships/hyperlink" Target="https://docs.microsoft.com/en-us/dotnet/api/system.eventhandler?view=net-5.0" TargetMode="Externa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hyperlink" Target="https://learn.microsoft.com/en-us/dotnet/api/system.eventhandler?view=net-8.0#examples" TargetMode="External"/><Relationship Id="rId2" Type="http://schemas.openxmlformats.org/officeDocument/2006/relationships/hyperlink" Target="https://docs.microsoft.com/en-us/dotnet/api/system.eventhandler?view=netcore-3.1#examples" TargetMode="Externa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hyperlink" Target="https://docs.microsoft.com/en-us/dotnet/api/system.eventhandler-1?view=netframework-4.8" TargetMode="External"/><Relationship Id="rId2" Type="http://schemas.openxmlformats.org/officeDocument/2006/relationships/hyperlink" Target="https://docs.microsoft.com/en-us/dotnet/api/system.eventhandler?view=netframework-4.8" TargetMode="External"/><Relationship Id="rId1" Type="http://schemas.openxmlformats.org/officeDocument/2006/relationships/slideLayout" Target="../slideLayouts/slideLayout2.xml"/><Relationship Id="rId5" Type="http://schemas.openxmlformats.org/officeDocument/2006/relationships/hyperlink" Target="https://docs.microsoft.com/en-us/dotnet/standard/events/?view=net-5.0" TargetMode="External"/><Relationship Id="rId4" Type="http://schemas.openxmlformats.org/officeDocument/2006/relationships/hyperlink" Target="https://docs.microsoft.com/en-us/dotnet/api/system.eventhandler?view=net-5.0#examples"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docs.microsoft.com/en-us/dotnet/api/system.eventhandler?view=net-5.0#examples" TargetMode="External"/><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hyperlink" Target="https://docs.microsoft.com/en-us/dotnet/standard/events/?view=net-5.0"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docs.microsoft.com/en-us/dotnet/csharp/programming-guide/events/how-to-publish-events-that-conform-to-net-framework-guidelines" TargetMode="Externa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hyperlink" Target="https://docs.microsoft.com/en-us/dotnet/csharp/programming-guide/events/how-to-publish-events-that-conform-to-net-framework-guidelines" TargetMode="Externa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soft.com/en-us/dotnet/csharp/programming-guide/delegates/"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docs.microsoft.com/en-us/dotnet/csharp/programming-guide/events/how-to-subscribe-to-and-unsubscribe-from-events#to-subscribe-to-events-programmatically" TargetMode="Externa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docs.microsoft.com/en-us/dotnet/csharp/programming-guide/events/how-to-subscribe-to-and-unsubscribe-from-events#unsubscribing"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learn.microsoft.com/en-us/dotnet/csharp/delegates-overview" TargetMode="External"/><Relationship Id="rId2" Type="http://schemas.openxmlformats.org/officeDocument/2006/relationships/hyperlink" Target="https://learn.microsoft.com/en-us/dotnet/csharp/distinguish-delegates-events"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learn.microsoft.com/en-us/dotnet/csharp/delegates-overview" TargetMode="External"/><Relationship Id="rId2" Type="http://schemas.openxmlformats.org/officeDocument/2006/relationships/hyperlink" Target="https://learn.microsoft.com/en-us/dotnet/csharp/distinguish-delegates-events"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docs.microsoft.com/en-us/dotnet/csharp/delegates-overview" TargetMode="External"/><Relationship Id="rId2" Type="http://schemas.openxmlformats.org/officeDocument/2006/relationships/hyperlink" Target="https://docs.microsoft.com/en-us/dotnet/desktop-wpf/data/data-binding-overview#what-is-data-binding" TargetMode="External"/><Relationship Id="rId1" Type="http://schemas.openxmlformats.org/officeDocument/2006/relationships/slideLayout" Target="../slideLayouts/slideLayout2.xml"/><Relationship Id="rId4" Type="http://schemas.openxmlformats.org/officeDocument/2006/relationships/hyperlink" Target="https://en.wikipedia.org/wiki/Late_binding#Late_binding_in_.NET"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docs.microsoft.com/en-us/dotnet/csharp/programming-guide/delegates/"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docs.microsoft.com/en-us/dotnet/csharp/programming-guide/delegates/using-delegates" TargetMode="Externa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docs.microsoft.com/en-us/dotnet/csharp/programming-guide/delegates/how-to-combine-delegates-multicast-delegates" TargetMode="Externa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hyperlink" Target="https://docs.microsoft.com/en-us/dotnet/csharp/programming-guide/delegates/how-to-combine-delegates-multicast-delegates"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learn.microsoft.com/en-us/dotnet/api/system.action?view=net-8.0" TargetMode="External"/><Relationship Id="rId1" Type="http://schemas.openxmlformats.org/officeDocument/2006/relationships/slideLayout" Target="../slideLayouts/slideLayout2.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t>Delegates</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3200" dirty="0" err="1">
                <a:solidFill>
                  <a:schemeClr val="tx1">
                    <a:lumMod val="85000"/>
                    <a:lumOff val="15000"/>
                  </a:schemeClr>
                </a:solidFill>
                <a:latin typeface="+mj-lt"/>
              </a:rPr>
              <a:t>.net</a:t>
            </a:r>
            <a:endParaRPr lang="en-US" sz="3200" dirty="0">
              <a:solidFill>
                <a:schemeClr val="tx1">
                  <a:lumMod val="85000"/>
                  <a:lumOff val="15000"/>
                </a:schemeClr>
              </a:solidFill>
              <a:latin typeface="+mj-lt"/>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B3A4F-E3E7-4A0C-8F08-26956F4DD7A3}"/>
              </a:ext>
            </a:extLst>
          </p:cNvPr>
          <p:cNvSpPr>
            <a:spLocks noGrp="1"/>
          </p:cNvSpPr>
          <p:nvPr>
            <p:ph type="title"/>
          </p:nvPr>
        </p:nvSpPr>
        <p:spPr/>
        <p:txBody>
          <a:bodyPr>
            <a:normAutofit/>
          </a:bodyPr>
          <a:lstStyle/>
          <a:p>
            <a:r>
              <a:rPr lang="en-US" dirty="0" err="1">
                <a:solidFill>
                  <a:schemeClr val="tx1"/>
                </a:solidFill>
              </a:rPr>
              <a:t>Func</a:t>
            </a:r>
            <a:r>
              <a:rPr lang="en-US" dirty="0">
                <a:solidFill>
                  <a:schemeClr val="tx1"/>
                </a:solidFill>
              </a:rPr>
              <a:t>&lt;</a:t>
            </a:r>
            <a:r>
              <a:rPr lang="en-US" dirty="0" err="1">
                <a:solidFill>
                  <a:schemeClr val="tx1"/>
                </a:solidFill>
              </a:rPr>
              <a:t>TResult</a:t>
            </a:r>
            <a:r>
              <a:rPr lang="en-US" dirty="0">
                <a:solidFill>
                  <a:schemeClr val="tx1"/>
                </a:solidFill>
              </a:rPr>
              <a:t>&gt; Delegate</a:t>
            </a:r>
            <a:br>
              <a:rPr lang="en-US" dirty="0"/>
            </a:br>
            <a:r>
              <a:rPr lang="en-US" sz="1400" dirty="0">
                <a:hlinkClick r:id="rId2"/>
              </a:rPr>
              <a:t>https://docs.microsoft.com/en-us/dotnet/api/system.func-1?view=net-8.0</a:t>
            </a:r>
            <a:endParaRPr lang="en-US" dirty="0"/>
          </a:p>
        </p:txBody>
      </p:sp>
      <p:sp>
        <p:nvSpPr>
          <p:cNvPr id="3" name="Content Placeholder 2">
            <a:extLst>
              <a:ext uri="{FF2B5EF4-FFF2-40B4-BE49-F238E27FC236}">
                <a16:creationId xmlns:a16="http://schemas.microsoft.com/office/drawing/2014/main" id="{B87668FF-B51F-430B-B48A-2756D9D0A84E}"/>
              </a:ext>
            </a:extLst>
          </p:cNvPr>
          <p:cNvSpPr>
            <a:spLocks noGrp="1"/>
          </p:cNvSpPr>
          <p:nvPr>
            <p:ph idx="1"/>
          </p:nvPr>
        </p:nvSpPr>
        <p:spPr>
          <a:xfrm>
            <a:off x="1097279" y="1938528"/>
            <a:ext cx="6612255" cy="4483173"/>
          </a:xfrm>
        </p:spPr>
        <p:txBody>
          <a:bodyPr anchor="ctr">
            <a:normAutofit fontScale="92500"/>
          </a:bodyPr>
          <a:lstStyle/>
          <a:p>
            <a:r>
              <a:rPr lang="en-US" sz="2000" dirty="0">
                <a:solidFill>
                  <a:schemeClr val="tx1"/>
                </a:solidFill>
              </a:rPr>
              <a:t>Use </a:t>
            </a:r>
            <a:r>
              <a:rPr lang="en-US" sz="2000" dirty="0" err="1">
                <a:solidFill>
                  <a:srgbClr val="FF0000"/>
                </a:solidFill>
              </a:rPr>
              <a:t>Func</a:t>
            </a:r>
            <a:r>
              <a:rPr lang="en-US" sz="2000" dirty="0">
                <a:solidFill>
                  <a:srgbClr val="FF0000"/>
                </a:solidFill>
              </a:rPr>
              <a:t>&lt;</a:t>
            </a:r>
            <a:r>
              <a:rPr lang="en-US" sz="2000" dirty="0" err="1">
                <a:solidFill>
                  <a:srgbClr val="FF0000"/>
                </a:solidFill>
              </a:rPr>
              <a:t>TResult</a:t>
            </a:r>
            <a:r>
              <a:rPr lang="en-US" sz="2000" dirty="0">
                <a:solidFill>
                  <a:srgbClr val="FF0000"/>
                </a:solidFill>
              </a:rPr>
              <a:t>&gt;</a:t>
            </a:r>
            <a:r>
              <a:rPr lang="en-US" sz="2000" dirty="0">
                <a:solidFill>
                  <a:schemeClr val="tx1"/>
                </a:solidFill>
              </a:rPr>
              <a:t> </a:t>
            </a:r>
            <a:r>
              <a:rPr lang="en-US" sz="2000" b="1" i="1" dirty="0">
                <a:solidFill>
                  <a:schemeClr val="tx1"/>
                </a:solidFill>
              </a:rPr>
              <a:t>delegate</a:t>
            </a:r>
            <a:r>
              <a:rPr lang="en-US" sz="2000" dirty="0">
                <a:solidFill>
                  <a:schemeClr val="tx1"/>
                </a:solidFill>
              </a:rPr>
              <a:t> to represent a method that can be passed as a parameter without explicitly declaring a custom </a:t>
            </a:r>
            <a:r>
              <a:rPr lang="en-US" sz="2000" b="1" i="1" dirty="0">
                <a:solidFill>
                  <a:schemeClr val="tx1"/>
                </a:solidFill>
              </a:rPr>
              <a:t>delegate</a:t>
            </a:r>
            <a:r>
              <a:rPr lang="en-US" sz="2000" dirty="0">
                <a:solidFill>
                  <a:schemeClr val="tx1"/>
                </a:solidFill>
              </a:rPr>
              <a:t>. The encapsulated method must correspond to the method signature that is defined by this </a:t>
            </a:r>
            <a:r>
              <a:rPr lang="en-US" sz="2000" b="1" i="1" dirty="0">
                <a:solidFill>
                  <a:schemeClr val="tx1"/>
                </a:solidFill>
              </a:rPr>
              <a:t>delegate</a:t>
            </a:r>
            <a:r>
              <a:rPr lang="en-US" sz="2000" dirty="0">
                <a:solidFill>
                  <a:schemeClr val="tx1"/>
                </a:solidFill>
              </a:rPr>
              <a:t>. </a:t>
            </a:r>
          </a:p>
          <a:p>
            <a:r>
              <a:rPr lang="en-US" sz="2000" b="1" i="1" dirty="0" err="1">
                <a:solidFill>
                  <a:schemeClr val="tx1"/>
                </a:solidFill>
              </a:rPr>
              <a:t>TResult</a:t>
            </a:r>
            <a:r>
              <a:rPr lang="en-US" sz="2000" dirty="0">
                <a:solidFill>
                  <a:schemeClr val="tx1"/>
                </a:solidFill>
              </a:rPr>
              <a:t> is the </a:t>
            </a:r>
            <a:r>
              <a:rPr lang="en-US" sz="2000" b="1" i="1" dirty="0">
                <a:solidFill>
                  <a:schemeClr val="tx1"/>
                </a:solidFill>
              </a:rPr>
              <a:t>type</a:t>
            </a:r>
            <a:r>
              <a:rPr lang="en-US" sz="2000" dirty="0">
                <a:solidFill>
                  <a:schemeClr val="tx1"/>
                </a:solidFill>
              </a:rPr>
              <a:t> of the return value of the method that the </a:t>
            </a:r>
            <a:r>
              <a:rPr lang="en-US" sz="2000" b="1" i="1" dirty="0" err="1">
                <a:solidFill>
                  <a:schemeClr val="tx1"/>
                </a:solidFill>
              </a:rPr>
              <a:t>Func</a:t>
            </a:r>
            <a:r>
              <a:rPr lang="en-US" sz="2000" b="1" i="1" dirty="0">
                <a:solidFill>
                  <a:schemeClr val="tx1"/>
                </a:solidFill>
              </a:rPr>
              <a:t>&lt;</a:t>
            </a:r>
            <a:r>
              <a:rPr lang="en-US" sz="2000" b="1" i="1" dirty="0" err="1">
                <a:solidFill>
                  <a:schemeClr val="tx1"/>
                </a:solidFill>
              </a:rPr>
              <a:t>TResult</a:t>
            </a:r>
            <a:r>
              <a:rPr lang="en-US" sz="2000" b="1" i="1" dirty="0">
                <a:solidFill>
                  <a:schemeClr val="tx1"/>
                </a:solidFill>
              </a:rPr>
              <a:t>&gt; delegate</a:t>
            </a:r>
            <a:r>
              <a:rPr lang="en-US" sz="2000" dirty="0">
                <a:solidFill>
                  <a:schemeClr val="tx1"/>
                </a:solidFill>
              </a:rPr>
              <a:t> encapsulates. This </a:t>
            </a:r>
            <a:r>
              <a:rPr lang="en-US" sz="2000" b="1" i="1" dirty="0">
                <a:solidFill>
                  <a:schemeClr val="tx1"/>
                </a:solidFill>
              </a:rPr>
              <a:t>type</a:t>
            </a:r>
            <a:r>
              <a:rPr lang="en-US" sz="2000" dirty="0">
                <a:solidFill>
                  <a:schemeClr val="tx1"/>
                </a:solidFill>
              </a:rPr>
              <a:t> parameter is covariant,  meaning you can use your specified type or a </a:t>
            </a:r>
            <a:r>
              <a:rPr lang="en-US" sz="2000" u="sng" dirty="0">
                <a:solidFill>
                  <a:schemeClr val="tx1"/>
                </a:solidFill>
              </a:rPr>
              <a:t>more derived</a:t>
            </a:r>
            <a:r>
              <a:rPr lang="en-US" sz="2000" dirty="0">
                <a:solidFill>
                  <a:schemeClr val="tx1"/>
                </a:solidFill>
              </a:rPr>
              <a:t> type.</a:t>
            </a:r>
          </a:p>
          <a:p>
            <a:r>
              <a:rPr lang="en-US" sz="2000" dirty="0">
                <a:solidFill>
                  <a:schemeClr val="tx1"/>
                </a:solidFill>
              </a:rPr>
              <a:t>Ex.</a:t>
            </a:r>
            <a:r>
              <a:rPr lang="en-US" sz="2000" dirty="0"/>
              <a:t> </a:t>
            </a:r>
            <a:r>
              <a:rPr lang="en-US" sz="2000" dirty="0" err="1">
                <a:solidFill>
                  <a:srgbClr val="FF0000"/>
                </a:solidFill>
              </a:rPr>
              <a:t>Func</a:t>
            </a:r>
            <a:r>
              <a:rPr lang="en-US" sz="2000" dirty="0">
                <a:solidFill>
                  <a:srgbClr val="FF0000"/>
                </a:solidFill>
              </a:rPr>
              <a:t>&lt;</a:t>
            </a:r>
            <a:r>
              <a:rPr lang="en-US" sz="2000" dirty="0" err="1">
                <a:solidFill>
                  <a:srgbClr val="FF0000"/>
                </a:solidFill>
              </a:rPr>
              <a:t>TResult</a:t>
            </a:r>
            <a:r>
              <a:rPr lang="en-US" sz="2000" dirty="0">
                <a:solidFill>
                  <a:srgbClr val="FF0000"/>
                </a:solidFill>
              </a:rPr>
              <a:t>&gt;</a:t>
            </a:r>
            <a:r>
              <a:rPr lang="en-US" sz="2000" dirty="0">
                <a:solidFill>
                  <a:schemeClr val="tx1"/>
                </a:solidFill>
              </a:rPr>
              <a:t> means that the encapsulated method must have </a:t>
            </a:r>
            <a:r>
              <a:rPr lang="en-US" sz="2000" u="sng" dirty="0">
                <a:solidFill>
                  <a:schemeClr val="tx1"/>
                </a:solidFill>
              </a:rPr>
              <a:t>no parameters</a:t>
            </a:r>
            <a:r>
              <a:rPr lang="en-US" sz="2000" dirty="0">
                <a:solidFill>
                  <a:schemeClr val="tx1"/>
                </a:solidFill>
              </a:rPr>
              <a:t> and must return a value.</a:t>
            </a:r>
          </a:p>
          <a:p>
            <a:r>
              <a:rPr lang="en-US" sz="2000" dirty="0" err="1">
                <a:solidFill>
                  <a:srgbClr val="FF0000"/>
                </a:solidFill>
              </a:rPr>
              <a:t>Func</a:t>
            </a:r>
            <a:r>
              <a:rPr lang="en-US" sz="2000" dirty="0">
                <a:solidFill>
                  <a:srgbClr val="FF0000"/>
                </a:solidFill>
              </a:rPr>
              <a:t>&lt;arg1,TResult&gt;</a:t>
            </a:r>
            <a:r>
              <a:rPr lang="en-US" sz="2000" i="1" dirty="0">
                <a:solidFill>
                  <a:schemeClr val="tx1"/>
                </a:solidFill>
              </a:rPr>
              <a:t>,</a:t>
            </a:r>
            <a:r>
              <a:rPr lang="en-US" sz="2000" i="1" dirty="0"/>
              <a:t> </a:t>
            </a:r>
            <a:r>
              <a:rPr lang="en-US" sz="2000" dirty="0" err="1">
                <a:solidFill>
                  <a:srgbClr val="FF0000"/>
                </a:solidFill>
              </a:rPr>
              <a:t>Func</a:t>
            </a:r>
            <a:r>
              <a:rPr lang="en-US" sz="2000" dirty="0">
                <a:solidFill>
                  <a:srgbClr val="FF0000"/>
                </a:solidFill>
              </a:rPr>
              <a:t>&lt;arg1, arg2, </a:t>
            </a:r>
            <a:r>
              <a:rPr lang="en-US" sz="2000" dirty="0" err="1">
                <a:solidFill>
                  <a:srgbClr val="FF0000"/>
                </a:solidFill>
              </a:rPr>
              <a:t>TResult</a:t>
            </a:r>
            <a:r>
              <a:rPr lang="en-US" sz="2000" dirty="0">
                <a:solidFill>
                  <a:srgbClr val="FF0000"/>
                </a:solidFill>
              </a:rPr>
              <a:t>&gt;</a:t>
            </a:r>
            <a:r>
              <a:rPr lang="en-US" sz="2000" i="1" dirty="0">
                <a:solidFill>
                  <a:schemeClr val="tx1"/>
                </a:solidFill>
              </a:rPr>
              <a:t>, etc, are variations that have arguments along with the return type.</a:t>
            </a:r>
            <a:r>
              <a:rPr lang="en-US" sz="2000" dirty="0">
                <a:solidFill>
                  <a:schemeClr val="tx1"/>
                </a:solidFill>
              </a:rPr>
              <a:t> </a:t>
            </a:r>
          </a:p>
        </p:txBody>
      </p:sp>
      <p:pic>
        <p:nvPicPr>
          <p:cNvPr id="5" name="Picture 4">
            <a:extLst>
              <a:ext uri="{FF2B5EF4-FFF2-40B4-BE49-F238E27FC236}">
                <a16:creationId xmlns:a16="http://schemas.microsoft.com/office/drawing/2014/main" id="{4BC813F4-EBE2-0ACA-8B78-8C28EC90D6EF}"/>
              </a:ext>
            </a:extLst>
          </p:cNvPr>
          <p:cNvPicPr>
            <a:picLocks noChangeAspect="1"/>
          </p:cNvPicPr>
          <p:nvPr/>
        </p:nvPicPr>
        <p:blipFill>
          <a:blip r:embed="rId3"/>
          <a:stretch>
            <a:fillRect/>
          </a:stretch>
        </p:blipFill>
        <p:spPr>
          <a:xfrm>
            <a:off x="7835265" y="2061437"/>
            <a:ext cx="3133839" cy="4634806"/>
          </a:xfrm>
          <a:prstGeom prst="rect">
            <a:avLst/>
          </a:prstGeom>
          <a:ln w="25400">
            <a:solidFill>
              <a:schemeClr val="accent2"/>
            </a:solidFill>
          </a:ln>
        </p:spPr>
      </p:pic>
      <p:sp>
        <p:nvSpPr>
          <p:cNvPr id="6" name="Rectangle: Rounded Corners 5">
            <a:extLst>
              <a:ext uri="{FF2B5EF4-FFF2-40B4-BE49-F238E27FC236}">
                <a16:creationId xmlns:a16="http://schemas.microsoft.com/office/drawing/2014/main" id="{A63FC6D1-F0C2-0357-EC27-A5A0F361442A}"/>
              </a:ext>
            </a:extLst>
          </p:cNvPr>
          <p:cNvSpPr/>
          <p:nvPr/>
        </p:nvSpPr>
        <p:spPr>
          <a:xfrm>
            <a:off x="8086725" y="2697480"/>
            <a:ext cx="2114550" cy="285750"/>
          </a:xfrm>
          <a:prstGeom prst="roundRect">
            <a:avLst/>
          </a:prstGeom>
          <a:noFill/>
          <a:ln w="25400">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25855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6633B2B-D05F-46F7-968A-6E2BF32D08B6}"/>
              </a:ext>
            </a:extLst>
          </p:cNvPr>
          <p:cNvPicPr>
            <a:picLocks noGrp="1" noChangeAspect="1"/>
          </p:cNvPicPr>
          <p:nvPr>
            <p:ph idx="1"/>
          </p:nvPr>
        </p:nvPicPr>
        <p:blipFill>
          <a:blip r:embed="rId2"/>
          <a:stretch>
            <a:fillRect/>
          </a:stretch>
        </p:blipFill>
        <p:spPr>
          <a:xfrm>
            <a:off x="1470232" y="2007432"/>
            <a:ext cx="5395073" cy="4755292"/>
          </a:xfrm>
          <a:prstGeom prst="rect">
            <a:avLst/>
          </a:prstGeom>
          <a:ln w="25400">
            <a:solidFill>
              <a:schemeClr val="accent2"/>
            </a:solidFill>
          </a:ln>
          <a:effectLst/>
        </p:spPr>
      </p:pic>
      <p:sp>
        <p:nvSpPr>
          <p:cNvPr id="4" name="Title 1">
            <a:extLst>
              <a:ext uri="{FF2B5EF4-FFF2-40B4-BE49-F238E27FC236}">
                <a16:creationId xmlns:a16="http://schemas.microsoft.com/office/drawing/2014/main" id="{A09196B5-5224-4248-A8DB-3800A043BFE4}"/>
              </a:ext>
            </a:extLst>
          </p:cNvPr>
          <p:cNvSpPr>
            <a:spLocks noGrp="1"/>
          </p:cNvSpPr>
          <p:nvPr>
            <p:ph type="title"/>
          </p:nvPr>
        </p:nvSpPr>
        <p:spPr>
          <a:xfrm>
            <a:off x="1083365" y="287338"/>
            <a:ext cx="6475344" cy="1449387"/>
          </a:xfrm>
        </p:spPr>
        <p:txBody>
          <a:bodyPr>
            <a:normAutofit fontScale="90000"/>
          </a:bodyPr>
          <a:lstStyle/>
          <a:p>
            <a:r>
              <a:rPr lang="en-US" dirty="0" err="1">
                <a:solidFill>
                  <a:schemeClr val="tx1"/>
                </a:solidFill>
              </a:rPr>
              <a:t>Func</a:t>
            </a:r>
            <a:r>
              <a:rPr lang="en-US" dirty="0">
                <a:solidFill>
                  <a:schemeClr val="tx1"/>
                </a:solidFill>
              </a:rPr>
              <a:t>&lt;</a:t>
            </a:r>
            <a:r>
              <a:rPr lang="en-US" dirty="0" err="1">
                <a:solidFill>
                  <a:schemeClr val="tx1"/>
                </a:solidFill>
              </a:rPr>
              <a:t>TResult</a:t>
            </a:r>
            <a:r>
              <a:rPr lang="en-US" dirty="0">
                <a:solidFill>
                  <a:schemeClr val="tx1"/>
                </a:solidFill>
              </a:rPr>
              <a:t>&gt; Delegate</a:t>
            </a:r>
            <a:br>
              <a:rPr lang="en-US" dirty="0"/>
            </a:br>
            <a:r>
              <a:rPr lang="en-US" sz="1600" dirty="0">
                <a:hlinkClick r:id="rId3"/>
              </a:rPr>
              <a:t>https://docs.microsoft.com/en-us/dotnet/api/system.func-1?view=net-5.0</a:t>
            </a:r>
            <a:endParaRPr lang="en-US" dirty="0"/>
          </a:p>
        </p:txBody>
      </p:sp>
      <p:pic>
        <p:nvPicPr>
          <p:cNvPr id="7" name="Picture 6">
            <a:extLst>
              <a:ext uri="{FF2B5EF4-FFF2-40B4-BE49-F238E27FC236}">
                <a16:creationId xmlns:a16="http://schemas.microsoft.com/office/drawing/2014/main" id="{C24BEBEE-5B2E-488E-8B9B-59290322BCF7}"/>
              </a:ext>
            </a:extLst>
          </p:cNvPr>
          <p:cNvPicPr>
            <a:picLocks noChangeAspect="1"/>
          </p:cNvPicPr>
          <p:nvPr/>
        </p:nvPicPr>
        <p:blipFill>
          <a:blip r:embed="rId4"/>
          <a:stretch>
            <a:fillRect/>
          </a:stretch>
        </p:blipFill>
        <p:spPr>
          <a:xfrm>
            <a:off x="7488545" y="89245"/>
            <a:ext cx="4283701" cy="6679509"/>
          </a:xfrm>
          <a:prstGeom prst="rect">
            <a:avLst/>
          </a:prstGeom>
          <a:ln w="25400">
            <a:solidFill>
              <a:schemeClr val="accent2"/>
            </a:solidFill>
          </a:ln>
          <a:effectLst/>
        </p:spPr>
      </p:pic>
    </p:spTree>
    <p:extLst>
      <p:ext uri="{BB962C8B-B14F-4D97-AF65-F5344CB8AC3E}">
        <p14:creationId xmlns:p14="http://schemas.microsoft.com/office/powerpoint/2010/main" val="2836926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8685A-B099-47DA-AE9A-DA31BA985ACB}"/>
              </a:ext>
            </a:extLst>
          </p:cNvPr>
          <p:cNvSpPr>
            <a:spLocks noGrp="1"/>
          </p:cNvSpPr>
          <p:nvPr>
            <p:ph type="title"/>
          </p:nvPr>
        </p:nvSpPr>
        <p:spPr/>
        <p:txBody>
          <a:bodyPr>
            <a:normAutofit/>
          </a:bodyPr>
          <a:lstStyle/>
          <a:p>
            <a:r>
              <a:rPr lang="en-US" dirty="0">
                <a:solidFill>
                  <a:schemeClr val="tx1"/>
                </a:solidFill>
              </a:rPr>
              <a:t>Events – Overview</a:t>
            </a:r>
            <a:br>
              <a:rPr lang="en-US" dirty="0"/>
            </a:br>
            <a:r>
              <a:rPr lang="en-US" sz="1400" dirty="0">
                <a:hlinkClick r:id="rId2"/>
              </a:rPr>
              <a:t>https://docs.microsoft.com/en-us/dotnet/csharp/programming-guide/events/</a:t>
            </a:r>
            <a:endParaRPr lang="en-US" dirty="0"/>
          </a:p>
        </p:txBody>
      </p:sp>
      <p:sp>
        <p:nvSpPr>
          <p:cNvPr id="3" name="Content Placeholder 2">
            <a:extLst>
              <a:ext uri="{FF2B5EF4-FFF2-40B4-BE49-F238E27FC236}">
                <a16:creationId xmlns:a16="http://schemas.microsoft.com/office/drawing/2014/main" id="{985D4AD9-BFFD-4C55-9E0A-3D8372022787}"/>
              </a:ext>
            </a:extLst>
          </p:cNvPr>
          <p:cNvSpPr>
            <a:spLocks noGrp="1"/>
          </p:cNvSpPr>
          <p:nvPr>
            <p:ph idx="1"/>
          </p:nvPr>
        </p:nvSpPr>
        <p:spPr>
          <a:xfrm>
            <a:off x="1097280" y="1902942"/>
            <a:ext cx="10058400" cy="4480524"/>
          </a:xfrm>
        </p:spPr>
        <p:txBody>
          <a:bodyPr anchor="ctr">
            <a:normAutofit fontScale="85000" lnSpcReduction="20000"/>
          </a:bodyPr>
          <a:lstStyle/>
          <a:p>
            <a:pPr>
              <a:lnSpc>
                <a:spcPct val="100000"/>
              </a:lnSpc>
              <a:spcBef>
                <a:spcPts val="600"/>
              </a:spcBef>
            </a:pPr>
            <a:r>
              <a:rPr lang="en-US" sz="2400" b="1" dirty="0">
                <a:solidFill>
                  <a:schemeClr val="tx1"/>
                </a:solidFill>
              </a:rPr>
              <a:t>Events</a:t>
            </a:r>
            <a:r>
              <a:rPr lang="en-US" sz="2400" dirty="0">
                <a:solidFill>
                  <a:schemeClr val="tx1"/>
                </a:solidFill>
              </a:rPr>
              <a:t> enable a </a:t>
            </a:r>
            <a:r>
              <a:rPr lang="en-US" sz="2400" u="sng" dirty="0">
                <a:solidFill>
                  <a:schemeClr val="tx1"/>
                </a:solidFill>
                <a:hlinkClick r:id="rId3">
                  <a:extLst>
                    <a:ext uri="{A12FA001-AC4F-418D-AE19-62706E023703}">
                      <ahyp:hlinkClr xmlns:ahyp="http://schemas.microsoft.com/office/drawing/2018/hyperlinkcolor" val="tx"/>
                    </a:ext>
                  </a:extLst>
                </a:hlinkClick>
              </a:rPr>
              <a:t>class</a:t>
            </a:r>
            <a:r>
              <a:rPr lang="en-US" sz="2400" dirty="0">
                <a:solidFill>
                  <a:schemeClr val="tx1"/>
                </a:solidFill>
              </a:rPr>
              <a:t> or object to notify other classes or objects when something occurs. The class that sends (</a:t>
            </a:r>
            <a:r>
              <a:rPr lang="en-US" sz="2400" i="1" dirty="0">
                <a:solidFill>
                  <a:schemeClr val="tx1"/>
                </a:solidFill>
              </a:rPr>
              <a:t>raises</a:t>
            </a:r>
            <a:r>
              <a:rPr lang="en-US" sz="2400" dirty="0">
                <a:solidFill>
                  <a:schemeClr val="tx1"/>
                </a:solidFill>
              </a:rPr>
              <a:t>) the </a:t>
            </a:r>
            <a:r>
              <a:rPr lang="en-US" sz="2400" b="1" dirty="0">
                <a:solidFill>
                  <a:schemeClr val="tx1"/>
                </a:solidFill>
              </a:rPr>
              <a:t>event</a:t>
            </a:r>
            <a:r>
              <a:rPr lang="en-US" sz="2400" dirty="0">
                <a:solidFill>
                  <a:schemeClr val="tx1"/>
                </a:solidFill>
              </a:rPr>
              <a:t> is called the </a:t>
            </a:r>
            <a:r>
              <a:rPr lang="en-US" sz="2400" b="1" dirty="0">
                <a:solidFill>
                  <a:schemeClr val="tx1"/>
                </a:solidFill>
              </a:rPr>
              <a:t>publisher</a:t>
            </a:r>
            <a:r>
              <a:rPr lang="en-US" sz="2400" dirty="0">
                <a:solidFill>
                  <a:schemeClr val="tx1"/>
                </a:solidFill>
              </a:rPr>
              <a:t> and the classes that receive (</a:t>
            </a:r>
            <a:r>
              <a:rPr lang="en-US" sz="2400" i="1" dirty="0">
                <a:solidFill>
                  <a:schemeClr val="tx1"/>
                </a:solidFill>
              </a:rPr>
              <a:t>handle</a:t>
            </a:r>
            <a:r>
              <a:rPr lang="en-US" sz="2400" dirty="0">
                <a:solidFill>
                  <a:schemeClr val="tx1"/>
                </a:solidFill>
              </a:rPr>
              <a:t>) the </a:t>
            </a:r>
            <a:r>
              <a:rPr lang="en-US" sz="2400" b="1" dirty="0">
                <a:solidFill>
                  <a:schemeClr val="tx1"/>
                </a:solidFill>
              </a:rPr>
              <a:t>event</a:t>
            </a:r>
            <a:r>
              <a:rPr lang="en-US" sz="2400" dirty="0">
                <a:solidFill>
                  <a:schemeClr val="tx1"/>
                </a:solidFill>
              </a:rPr>
              <a:t> are called </a:t>
            </a:r>
            <a:r>
              <a:rPr lang="en-US" sz="2400" b="1" dirty="0">
                <a:solidFill>
                  <a:schemeClr val="tx1"/>
                </a:solidFill>
              </a:rPr>
              <a:t>subscribers</a:t>
            </a:r>
            <a:r>
              <a:rPr lang="en-US" sz="2400" dirty="0">
                <a:solidFill>
                  <a:schemeClr val="tx1"/>
                </a:solidFill>
              </a:rPr>
              <a:t>.</a:t>
            </a:r>
          </a:p>
          <a:p>
            <a:pPr>
              <a:lnSpc>
                <a:spcPct val="100000"/>
              </a:lnSpc>
              <a:spcBef>
                <a:spcPts val="600"/>
              </a:spcBef>
            </a:pPr>
            <a:r>
              <a:rPr lang="en-US" sz="2400" b="1" dirty="0">
                <a:solidFill>
                  <a:schemeClr val="tx1"/>
                </a:solidFill>
              </a:rPr>
              <a:t>Events</a:t>
            </a:r>
            <a:r>
              <a:rPr lang="en-US" sz="2400" dirty="0">
                <a:solidFill>
                  <a:schemeClr val="tx1"/>
                </a:solidFill>
              </a:rPr>
              <a:t> are a special kind of </a:t>
            </a:r>
            <a:r>
              <a:rPr lang="en-US" sz="2400" b="1" i="1" dirty="0">
                <a:solidFill>
                  <a:schemeClr val="tx1"/>
                </a:solidFill>
              </a:rPr>
              <a:t>multicast delegate </a:t>
            </a:r>
            <a:r>
              <a:rPr lang="en-US" sz="2400" dirty="0">
                <a:solidFill>
                  <a:schemeClr val="tx1"/>
                </a:solidFill>
              </a:rPr>
              <a:t>that can only be invoked from within the class or struct where they are declared (the “publisher” class). If other classes or structs subscribe to the </a:t>
            </a:r>
            <a:r>
              <a:rPr lang="en-US" sz="2400" b="1" i="1" dirty="0">
                <a:solidFill>
                  <a:schemeClr val="tx1"/>
                </a:solidFill>
              </a:rPr>
              <a:t>event</a:t>
            </a:r>
            <a:r>
              <a:rPr lang="en-US" sz="2400" dirty="0">
                <a:solidFill>
                  <a:schemeClr val="tx1"/>
                </a:solidFill>
              </a:rPr>
              <a:t>, their </a:t>
            </a:r>
            <a:r>
              <a:rPr lang="en-US" sz="2400" b="1" i="1" dirty="0">
                <a:solidFill>
                  <a:schemeClr val="tx1"/>
                </a:solidFill>
              </a:rPr>
              <a:t>event handler </a:t>
            </a:r>
            <a:r>
              <a:rPr lang="en-US" sz="2400" dirty="0">
                <a:solidFill>
                  <a:schemeClr val="tx1"/>
                </a:solidFill>
              </a:rPr>
              <a:t>methods will be called when the publisher class raises the event. </a:t>
            </a:r>
          </a:p>
          <a:p>
            <a:pPr>
              <a:lnSpc>
                <a:spcPct val="100000"/>
              </a:lnSpc>
              <a:spcBef>
                <a:spcPts val="600"/>
              </a:spcBef>
            </a:pPr>
            <a:r>
              <a:rPr lang="en-US" sz="2400" dirty="0">
                <a:solidFill>
                  <a:schemeClr val="tx1"/>
                </a:solidFill>
              </a:rPr>
              <a:t>To register for, then trigger an </a:t>
            </a:r>
            <a:r>
              <a:rPr lang="en-US" sz="2400" b="1" i="1" dirty="0">
                <a:solidFill>
                  <a:schemeClr val="tx1"/>
                </a:solidFill>
              </a:rPr>
              <a:t>event</a:t>
            </a:r>
            <a:r>
              <a:rPr lang="en-US" sz="2400" dirty="0">
                <a:solidFill>
                  <a:schemeClr val="tx1"/>
                </a:solidFill>
              </a:rPr>
              <a:t>: </a:t>
            </a:r>
          </a:p>
          <a:p>
            <a:pPr marL="658368" lvl="1" indent="-457200">
              <a:spcBef>
                <a:spcPts val="600"/>
              </a:spcBef>
              <a:buFont typeface="+mj-lt"/>
              <a:buAutoNum type="arabicPeriod"/>
            </a:pPr>
            <a:r>
              <a:rPr lang="en-US" sz="2200" dirty="0">
                <a:solidFill>
                  <a:schemeClr val="tx1"/>
                </a:solidFill>
              </a:rPr>
              <a:t>the recipient creates a method designed to handle the event, then </a:t>
            </a:r>
          </a:p>
          <a:p>
            <a:pPr marL="658368" lvl="1" indent="-457200">
              <a:spcBef>
                <a:spcPts val="600"/>
              </a:spcBef>
              <a:buFont typeface="+mj-lt"/>
              <a:buAutoNum type="arabicPeriod"/>
            </a:pPr>
            <a:r>
              <a:rPr lang="en-US" sz="2200" dirty="0">
                <a:solidFill>
                  <a:schemeClr val="tx1"/>
                </a:solidFill>
              </a:rPr>
              <a:t>creates a </a:t>
            </a:r>
            <a:r>
              <a:rPr lang="en-US" sz="2200" b="1" i="1" dirty="0">
                <a:solidFill>
                  <a:schemeClr val="tx1"/>
                </a:solidFill>
              </a:rPr>
              <a:t>delegate</a:t>
            </a:r>
            <a:r>
              <a:rPr lang="en-US" sz="2200" dirty="0">
                <a:solidFill>
                  <a:schemeClr val="tx1"/>
                </a:solidFill>
              </a:rPr>
              <a:t> for that method and </a:t>
            </a:r>
          </a:p>
          <a:p>
            <a:pPr marL="658368" lvl="1" indent="-457200">
              <a:spcBef>
                <a:spcPts val="600"/>
              </a:spcBef>
              <a:buFont typeface="+mj-lt"/>
              <a:buAutoNum type="arabicPeriod"/>
            </a:pPr>
            <a:r>
              <a:rPr lang="en-US" sz="2200" dirty="0">
                <a:solidFill>
                  <a:schemeClr val="tx1"/>
                </a:solidFill>
              </a:rPr>
              <a:t>passes the </a:t>
            </a:r>
            <a:r>
              <a:rPr lang="en-US" sz="2200" b="1" i="1" dirty="0">
                <a:solidFill>
                  <a:schemeClr val="tx1"/>
                </a:solidFill>
              </a:rPr>
              <a:t>delegate</a:t>
            </a:r>
            <a:r>
              <a:rPr lang="en-US" sz="2200" dirty="0">
                <a:solidFill>
                  <a:schemeClr val="tx1"/>
                </a:solidFill>
              </a:rPr>
              <a:t> to the event source. </a:t>
            </a:r>
          </a:p>
          <a:p>
            <a:pPr marL="658368" lvl="1" indent="-457200">
              <a:spcBef>
                <a:spcPts val="600"/>
              </a:spcBef>
              <a:buFont typeface="+mj-lt"/>
              <a:buAutoNum type="arabicPeriod"/>
            </a:pPr>
            <a:r>
              <a:rPr lang="en-US" sz="2200" dirty="0">
                <a:solidFill>
                  <a:schemeClr val="tx1"/>
                </a:solidFill>
              </a:rPr>
              <a:t>The source calls the </a:t>
            </a:r>
            <a:r>
              <a:rPr lang="en-US" sz="2200" b="1" i="1" dirty="0">
                <a:solidFill>
                  <a:schemeClr val="tx1"/>
                </a:solidFill>
              </a:rPr>
              <a:t>delegate</a:t>
            </a:r>
            <a:r>
              <a:rPr lang="en-US" sz="2200" dirty="0">
                <a:solidFill>
                  <a:schemeClr val="tx1"/>
                </a:solidFill>
              </a:rPr>
              <a:t> when the </a:t>
            </a:r>
            <a:r>
              <a:rPr lang="en-US" sz="2200" b="1" i="1" dirty="0">
                <a:solidFill>
                  <a:schemeClr val="tx1"/>
                </a:solidFill>
              </a:rPr>
              <a:t>event</a:t>
            </a:r>
            <a:r>
              <a:rPr lang="en-US" sz="2200" dirty="0">
                <a:solidFill>
                  <a:schemeClr val="tx1"/>
                </a:solidFill>
              </a:rPr>
              <a:t> occurs. </a:t>
            </a:r>
          </a:p>
          <a:p>
            <a:pPr marL="658368" lvl="1" indent="-457200">
              <a:spcBef>
                <a:spcPts val="600"/>
              </a:spcBef>
              <a:buFont typeface="+mj-lt"/>
              <a:buAutoNum type="arabicPeriod"/>
            </a:pPr>
            <a:r>
              <a:rPr lang="en-US" sz="2200" dirty="0">
                <a:solidFill>
                  <a:schemeClr val="tx1"/>
                </a:solidFill>
              </a:rPr>
              <a:t>The </a:t>
            </a:r>
            <a:r>
              <a:rPr lang="en-US" sz="2200" b="1" i="1" dirty="0">
                <a:solidFill>
                  <a:schemeClr val="tx1"/>
                </a:solidFill>
              </a:rPr>
              <a:t>delegate</a:t>
            </a:r>
            <a:r>
              <a:rPr lang="en-US" sz="2200" dirty="0">
                <a:solidFill>
                  <a:schemeClr val="tx1"/>
                </a:solidFill>
              </a:rPr>
              <a:t> then calls the </a:t>
            </a:r>
            <a:r>
              <a:rPr lang="en-US" sz="2200" b="1" i="1" dirty="0">
                <a:solidFill>
                  <a:schemeClr val="tx1"/>
                </a:solidFill>
              </a:rPr>
              <a:t>event</a:t>
            </a:r>
            <a:r>
              <a:rPr lang="en-US" sz="2200" dirty="0">
                <a:solidFill>
                  <a:schemeClr val="tx1"/>
                </a:solidFill>
              </a:rPr>
              <a:t> handling method on the recipient, delivering the event data. The </a:t>
            </a:r>
            <a:r>
              <a:rPr lang="en-US" sz="2200" b="1" i="1" dirty="0">
                <a:solidFill>
                  <a:schemeClr val="tx1"/>
                </a:solidFill>
              </a:rPr>
              <a:t>delegate</a:t>
            </a:r>
            <a:r>
              <a:rPr lang="en-US" sz="2200" dirty="0">
                <a:solidFill>
                  <a:schemeClr val="tx1"/>
                </a:solidFill>
              </a:rPr>
              <a:t> </a:t>
            </a:r>
            <a:r>
              <a:rPr lang="en-US" sz="2200" b="1" i="1" dirty="0">
                <a:solidFill>
                  <a:schemeClr val="tx1"/>
                </a:solidFill>
              </a:rPr>
              <a:t>type</a:t>
            </a:r>
            <a:r>
              <a:rPr lang="en-US" sz="2200" dirty="0">
                <a:solidFill>
                  <a:schemeClr val="tx1"/>
                </a:solidFill>
              </a:rPr>
              <a:t> for a given event is defined by the event source.</a:t>
            </a:r>
          </a:p>
        </p:txBody>
      </p:sp>
    </p:spTree>
    <p:extLst>
      <p:ext uri="{BB962C8B-B14F-4D97-AF65-F5344CB8AC3E}">
        <p14:creationId xmlns:p14="http://schemas.microsoft.com/office/powerpoint/2010/main" val="15488364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D6C470-C771-4444-8055-A28D0A91F0B9}"/>
              </a:ext>
            </a:extLst>
          </p:cNvPr>
          <p:cNvSpPr>
            <a:spLocks noGrp="1"/>
          </p:cNvSpPr>
          <p:nvPr>
            <p:ph type="title"/>
          </p:nvPr>
        </p:nvSpPr>
        <p:spPr/>
        <p:txBody>
          <a:bodyPr>
            <a:normAutofit/>
          </a:bodyPr>
          <a:lstStyle/>
          <a:p>
            <a:r>
              <a:rPr lang="en-US" dirty="0">
                <a:solidFill>
                  <a:schemeClr val="tx1"/>
                </a:solidFill>
              </a:rPr>
              <a:t>Events – Properties</a:t>
            </a:r>
            <a:br>
              <a:rPr lang="en-US" dirty="0"/>
            </a:br>
            <a:r>
              <a:rPr lang="en-US" sz="1400" dirty="0">
                <a:hlinkClick r:id="rId2"/>
              </a:rPr>
              <a:t>https://docs.microsoft.com/en-us/dotnet/csharp/programming-guide/events/</a:t>
            </a:r>
            <a:endParaRPr lang="en-US" dirty="0"/>
          </a:p>
        </p:txBody>
      </p:sp>
      <p:sp>
        <p:nvSpPr>
          <p:cNvPr id="3" name="Content Placeholder 2">
            <a:extLst>
              <a:ext uri="{FF2B5EF4-FFF2-40B4-BE49-F238E27FC236}">
                <a16:creationId xmlns:a16="http://schemas.microsoft.com/office/drawing/2014/main" id="{015D65E3-5709-4092-82C3-BD84B0C5D109}"/>
              </a:ext>
            </a:extLst>
          </p:cNvPr>
          <p:cNvSpPr>
            <a:spLocks noGrp="1"/>
          </p:cNvSpPr>
          <p:nvPr>
            <p:ph idx="1"/>
          </p:nvPr>
        </p:nvSpPr>
        <p:spPr>
          <a:xfrm>
            <a:off x="1097280" y="1902320"/>
            <a:ext cx="10058400" cy="4467129"/>
          </a:xfrm>
        </p:spPr>
        <p:txBody>
          <a:bodyPr anchor="ctr">
            <a:normAutofit/>
          </a:bodyPr>
          <a:lstStyle/>
          <a:p>
            <a:pPr lvl="1">
              <a:buFont typeface="Arial" panose="020B0604020202020204" pitchFamily="34" charset="0"/>
              <a:buChar char="•"/>
            </a:pPr>
            <a:r>
              <a:rPr lang="en-US" sz="2400" b="1" i="1" dirty="0">
                <a:solidFill>
                  <a:schemeClr val="tx1"/>
                </a:solidFill>
              </a:rPr>
              <a:t>publisher</a:t>
            </a:r>
            <a:r>
              <a:rPr lang="en-US" sz="2400" dirty="0">
                <a:solidFill>
                  <a:schemeClr val="tx1"/>
                </a:solidFill>
              </a:rPr>
              <a:t> – determines when an </a:t>
            </a:r>
            <a:r>
              <a:rPr lang="en-US" sz="2400" b="1" i="1" dirty="0">
                <a:solidFill>
                  <a:schemeClr val="tx1"/>
                </a:solidFill>
              </a:rPr>
              <a:t>event</a:t>
            </a:r>
            <a:r>
              <a:rPr lang="en-US" sz="2400" dirty="0">
                <a:solidFill>
                  <a:schemeClr val="tx1"/>
                </a:solidFill>
              </a:rPr>
              <a:t> is raised; the </a:t>
            </a:r>
            <a:r>
              <a:rPr lang="en-US" sz="2400" b="1" i="1" dirty="0">
                <a:solidFill>
                  <a:schemeClr val="tx1"/>
                </a:solidFill>
              </a:rPr>
              <a:t>subscribers</a:t>
            </a:r>
            <a:r>
              <a:rPr lang="en-US" sz="2400" dirty="0">
                <a:solidFill>
                  <a:schemeClr val="tx1"/>
                </a:solidFill>
              </a:rPr>
              <a:t> determine what action is taken in response to the </a:t>
            </a:r>
            <a:r>
              <a:rPr lang="en-US" sz="2400" b="1" i="1" dirty="0">
                <a:solidFill>
                  <a:schemeClr val="tx1"/>
                </a:solidFill>
              </a:rPr>
              <a:t>event</a:t>
            </a:r>
            <a:r>
              <a:rPr lang="en-US" sz="2400" dirty="0">
                <a:solidFill>
                  <a:schemeClr val="tx1"/>
                </a:solidFill>
              </a:rPr>
              <a:t>.</a:t>
            </a:r>
          </a:p>
          <a:p>
            <a:pPr lvl="1">
              <a:buFont typeface="Arial" panose="020B0604020202020204" pitchFamily="34" charset="0"/>
              <a:buChar char="•"/>
            </a:pPr>
            <a:r>
              <a:rPr lang="en-US" sz="2400" b="1" i="1" dirty="0">
                <a:solidFill>
                  <a:schemeClr val="tx1"/>
                </a:solidFill>
              </a:rPr>
              <a:t>event</a:t>
            </a:r>
            <a:r>
              <a:rPr lang="en-US" sz="2400" dirty="0">
                <a:solidFill>
                  <a:schemeClr val="tx1"/>
                </a:solidFill>
              </a:rPr>
              <a:t> – can have multiple </a:t>
            </a:r>
            <a:r>
              <a:rPr lang="en-US" sz="2400" b="1" i="1" dirty="0">
                <a:solidFill>
                  <a:schemeClr val="tx1"/>
                </a:solidFill>
              </a:rPr>
              <a:t>subscribers</a:t>
            </a:r>
            <a:r>
              <a:rPr lang="en-US" sz="2400" dirty="0">
                <a:solidFill>
                  <a:schemeClr val="tx1"/>
                </a:solidFill>
              </a:rPr>
              <a:t>. A </a:t>
            </a:r>
            <a:r>
              <a:rPr lang="en-US" sz="2400" b="1" i="1" dirty="0">
                <a:solidFill>
                  <a:schemeClr val="tx1"/>
                </a:solidFill>
              </a:rPr>
              <a:t>subscriber</a:t>
            </a:r>
            <a:r>
              <a:rPr lang="en-US" sz="2400" dirty="0">
                <a:solidFill>
                  <a:schemeClr val="tx1"/>
                </a:solidFill>
              </a:rPr>
              <a:t> can handle multiple </a:t>
            </a:r>
            <a:r>
              <a:rPr lang="en-US" sz="2400" b="1" i="1" dirty="0">
                <a:solidFill>
                  <a:schemeClr val="tx1"/>
                </a:solidFill>
              </a:rPr>
              <a:t>events</a:t>
            </a:r>
            <a:r>
              <a:rPr lang="en-US" sz="2400" dirty="0">
                <a:solidFill>
                  <a:schemeClr val="tx1"/>
                </a:solidFill>
              </a:rPr>
              <a:t> from multiple </a:t>
            </a:r>
            <a:r>
              <a:rPr lang="en-US" sz="2400" b="1" i="1" dirty="0">
                <a:solidFill>
                  <a:schemeClr val="tx1"/>
                </a:solidFill>
              </a:rPr>
              <a:t>publishers</a:t>
            </a:r>
            <a:r>
              <a:rPr lang="en-US" sz="2400" dirty="0">
                <a:solidFill>
                  <a:schemeClr val="tx1"/>
                </a:solidFill>
              </a:rPr>
              <a:t>.</a:t>
            </a:r>
          </a:p>
          <a:p>
            <a:pPr lvl="1">
              <a:buFont typeface="Arial" panose="020B0604020202020204" pitchFamily="34" charset="0"/>
              <a:buChar char="•"/>
            </a:pPr>
            <a:r>
              <a:rPr lang="en-US" sz="2400" b="1" i="1" dirty="0">
                <a:solidFill>
                  <a:schemeClr val="tx1"/>
                </a:solidFill>
              </a:rPr>
              <a:t>Events</a:t>
            </a:r>
            <a:r>
              <a:rPr lang="en-US" sz="2400" dirty="0">
                <a:solidFill>
                  <a:schemeClr val="tx1"/>
                </a:solidFill>
              </a:rPr>
              <a:t> are typically used to signal user actions such as button clicks or menu selections in graphical user interfaces.</a:t>
            </a:r>
          </a:p>
          <a:p>
            <a:pPr lvl="1">
              <a:buFont typeface="Arial" panose="020B0604020202020204" pitchFamily="34" charset="0"/>
              <a:buChar char="•"/>
            </a:pPr>
            <a:r>
              <a:rPr lang="en-US" sz="2400" dirty="0">
                <a:solidFill>
                  <a:schemeClr val="tx1"/>
                </a:solidFill>
              </a:rPr>
              <a:t>When an </a:t>
            </a:r>
            <a:r>
              <a:rPr lang="en-US" sz="2400" b="1" i="1" dirty="0">
                <a:solidFill>
                  <a:schemeClr val="tx1"/>
                </a:solidFill>
              </a:rPr>
              <a:t>event</a:t>
            </a:r>
            <a:r>
              <a:rPr lang="en-US" sz="2400" dirty="0">
                <a:solidFill>
                  <a:schemeClr val="tx1"/>
                </a:solidFill>
              </a:rPr>
              <a:t> has multiple </a:t>
            </a:r>
            <a:r>
              <a:rPr lang="en-US" sz="2400" b="1" i="1" dirty="0">
                <a:solidFill>
                  <a:schemeClr val="tx1"/>
                </a:solidFill>
              </a:rPr>
              <a:t>subscribers</a:t>
            </a:r>
            <a:r>
              <a:rPr lang="en-US" sz="2400" dirty="0">
                <a:solidFill>
                  <a:schemeClr val="tx1"/>
                </a:solidFill>
              </a:rPr>
              <a:t>, the event handlers are invoked synchronously.</a:t>
            </a:r>
          </a:p>
          <a:p>
            <a:pPr lvl="1">
              <a:buFont typeface="Arial" panose="020B0604020202020204" pitchFamily="34" charset="0"/>
              <a:buChar char="•"/>
            </a:pPr>
            <a:r>
              <a:rPr lang="en-US" sz="2400" dirty="0">
                <a:solidFill>
                  <a:schemeClr val="tx1"/>
                </a:solidFill>
              </a:rPr>
              <a:t>In the .NET class library, </a:t>
            </a:r>
            <a:r>
              <a:rPr lang="en-US" sz="2400" b="1" i="1" dirty="0">
                <a:solidFill>
                  <a:schemeClr val="tx1"/>
                </a:solidFill>
              </a:rPr>
              <a:t>events</a:t>
            </a:r>
            <a:r>
              <a:rPr lang="en-US" sz="2400" dirty="0">
                <a:solidFill>
                  <a:schemeClr val="tx1"/>
                </a:solidFill>
              </a:rPr>
              <a:t> are based on the </a:t>
            </a:r>
            <a:r>
              <a:rPr lang="en-US" sz="2400" b="1" i="1" dirty="0" err="1">
                <a:solidFill>
                  <a:schemeClr val="tx1"/>
                </a:solidFill>
              </a:rPr>
              <a:t>EventHandler</a:t>
            </a:r>
            <a:r>
              <a:rPr lang="en-US" sz="2400" dirty="0">
                <a:solidFill>
                  <a:schemeClr val="tx1"/>
                </a:solidFill>
              </a:rPr>
              <a:t> </a:t>
            </a:r>
            <a:r>
              <a:rPr lang="en-US" sz="2400" b="1" i="1" dirty="0">
                <a:solidFill>
                  <a:schemeClr val="tx1"/>
                </a:solidFill>
              </a:rPr>
              <a:t>delegate</a:t>
            </a:r>
            <a:r>
              <a:rPr lang="en-US" sz="2400" dirty="0">
                <a:solidFill>
                  <a:schemeClr val="tx1"/>
                </a:solidFill>
              </a:rPr>
              <a:t> and the </a:t>
            </a:r>
            <a:r>
              <a:rPr lang="en-US" sz="2400" b="1" i="1" dirty="0" err="1">
                <a:solidFill>
                  <a:schemeClr val="tx1"/>
                </a:solidFill>
              </a:rPr>
              <a:t>EventArgs</a:t>
            </a:r>
            <a:r>
              <a:rPr lang="en-US" sz="2400" dirty="0">
                <a:solidFill>
                  <a:schemeClr val="tx1"/>
                </a:solidFill>
              </a:rPr>
              <a:t> base class.</a:t>
            </a:r>
          </a:p>
        </p:txBody>
      </p:sp>
    </p:spTree>
    <p:extLst>
      <p:ext uri="{BB962C8B-B14F-4D97-AF65-F5344CB8AC3E}">
        <p14:creationId xmlns:p14="http://schemas.microsoft.com/office/powerpoint/2010/main" val="3114947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2F313A-4004-48E5-AAF8-4585C9195175}"/>
              </a:ext>
            </a:extLst>
          </p:cNvPr>
          <p:cNvSpPr>
            <a:spLocks noGrp="1"/>
          </p:cNvSpPr>
          <p:nvPr>
            <p:ph type="title"/>
          </p:nvPr>
        </p:nvSpPr>
        <p:spPr/>
        <p:txBody>
          <a:bodyPr>
            <a:normAutofit/>
          </a:bodyPr>
          <a:lstStyle/>
          <a:p>
            <a:r>
              <a:rPr lang="en-US" b="1" i="1" dirty="0" err="1">
                <a:solidFill>
                  <a:schemeClr val="tx1"/>
                </a:solidFill>
              </a:rPr>
              <a:t>EventHandler</a:t>
            </a:r>
            <a:r>
              <a:rPr lang="en-US" dirty="0">
                <a:solidFill>
                  <a:schemeClr val="tx1"/>
                </a:solidFill>
              </a:rPr>
              <a:t> Pattern</a:t>
            </a:r>
            <a:br>
              <a:rPr lang="en-US" dirty="0"/>
            </a:br>
            <a:r>
              <a:rPr lang="en-US" sz="1400" dirty="0">
                <a:hlinkClick r:id="rId2"/>
              </a:rPr>
              <a:t>https://docs.microsoft.com/en-us/dotnet/api/system.eventhandler?view=net-5.0</a:t>
            </a:r>
            <a:br>
              <a:rPr lang="en-US" sz="1400" dirty="0"/>
            </a:br>
            <a:r>
              <a:rPr lang="en-US" sz="1400" dirty="0">
                <a:hlinkClick r:id="rId3"/>
              </a:rPr>
              <a:t>https://docs.microsoft.com/en-us/dotnet/csharp/programming-guide/events/how-to-publish-events-that-conform-to-net-framework-guidelines</a:t>
            </a:r>
            <a:endParaRPr lang="en-US" sz="1600" dirty="0"/>
          </a:p>
        </p:txBody>
      </p:sp>
      <p:sp>
        <p:nvSpPr>
          <p:cNvPr id="3" name="Content Placeholder 2">
            <a:extLst>
              <a:ext uri="{FF2B5EF4-FFF2-40B4-BE49-F238E27FC236}">
                <a16:creationId xmlns:a16="http://schemas.microsoft.com/office/drawing/2014/main" id="{18E7E59B-F7AE-48BA-BEE5-03BDB4B656C6}"/>
              </a:ext>
            </a:extLst>
          </p:cNvPr>
          <p:cNvSpPr>
            <a:spLocks noGrp="1"/>
          </p:cNvSpPr>
          <p:nvPr>
            <p:ph idx="1"/>
          </p:nvPr>
        </p:nvSpPr>
        <p:spPr>
          <a:xfrm>
            <a:off x="1097280" y="1928078"/>
            <a:ext cx="10058400" cy="1625514"/>
          </a:xfrm>
        </p:spPr>
        <p:txBody>
          <a:bodyPr anchor="ctr">
            <a:normAutofit/>
          </a:bodyPr>
          <a:lstStyle/>
          <a:p>
            <a:r>
              <a:rPr lang="en-US" sz="2000" dirty="0">
                <a:solidFill>
                  <a:schemeClr val="tx1"/>
                </a:solidFill>
              </a:rPr>
              <a:t>All </a:t>
            </a:r>
            <a:r>
              <a:rPr lang="en-US" sz="2000" b="1" i="1" dirty="0">
                <a:solidFill>
                  <a:schemeClr val="tx1"/>
                </a:solidFill>
              </a:rPr>
              <a:t>events</a:t>
            </a:r>
            <a:r>
              <a:rPr lang="en-US" sz="2000" dirty="0">
                <a:solidFill>
                  <a:schemeClr val="tx1"/>
                </a:solidFill>
              </a:rPr>
              <a:t> in the .NET class library are based on the </a:t>
            </a:r>
            <a:r>
              <a:rPr lang="en-US" sz="2000" b="1" i="1" dirty="0" err="1">
                <a:solidFill>
                  <a:schemeClr val="tx1"/>
                </a:solidFill>
              </a:rPr>
              <a:t>EventHandler</a:t>
            </a:r>
            <a:r>
              <a:rPr lang="en-US" sz="2000" dirty="0">
                <a:solidFill>
                  <a:schemeClr val="tx1"/>
                </a:solidFill>
              </a:rPr>
              <a:t> delegate. The standard signature of an </a:t>
            </a:r>
            <a:r>
              <a:rPr lang="en-US" sz="2000" b="1" i="1" dirty="0" err="1">
                <a:solidFill>
                  <a:schemeClr val="tx1"/>
                </a:solidFill>
              </a:rPr>
              <a:t>eventHandler</a:t>
            </a:r>
            <a:r>
              <a:rPr lang="en-US" sz="2000" b="1" i="1" dirty="0">
                <a:solidFill>
                  <a:schemeClr val="tx1"/>
                </a:solidFill>
              </a:rPr>
              <a:t> delegate</a:t>
            </a:r>
            <a:r>
              <a:rPr lang="en-US" sz="2000" dirty="0">
                <a:solidFill>
                  <a:schemeClr val="tx1"/>
                </a:solidFill>
              </a:rPr>
              <a:t> defines a method that returns void. This method's first parameter is of </a:t>
            </a:r>
            <a:r>
              <a:rPr lang="en-US" sz="2000" b="1" i="1" dirty="0">
                <a:solidFill>
                  <a:schemeClr val="tx1"/>
                </a:solidFill>
              </a:rPr>
              <a:t>type</a:t>
            </a:r>
            <a:r>
              <a:rPr lang="en-US" sz="2000" dirty="0">
                <a:solidFill>
                  <a:schemeClr val="tx1"/>
                </a:solidFill>
              </a:rPr>
              <a:t> Object and refers to the instance that raises the </a:t>
            </a:r>
            <a:r>
              <a:rPr lang="en-US" sz="2000" b="1" i="1" dirty="0">
                <a:solidFill>
                  <a:schemeClr val="tx1"/>
                </a:solidFill>
              </a:rPr>
              <a:t>event</a:t>
            </a:r>
            <a:r>
              <a:rPr lang="en-US" sz="2000" dirty="0">
                <a:solidFill>
                  <a:schemeClr val="tx1"/>
                </a:solidFill>
              </a:rPr>
              <a:t>. Its second parameter is derived from </a:t>
            </a:r>
            <a:r>
              <a:rPr lang="en-US" sz="2000" b="1" i="1" dirty="0">
                <a:solidFill>
                  <a:schemeClr val="tx1"/>
                </a:solidFill>
              </a:rPr>
              <a:t>type</a:t>
            </a:r>
            <a:r>
              <a:rPr lang="en-US" sz="2000" dirty="0">
                <a:solidFill>
                  <a:schemeClr val="tx1"/>
                </a:solidFill>
              </a:rPr>
              <a:t> </a:t>
            </a:r>
            <a:r>
              <a:rPr lang="en-US" sz="2000" b="1" i="1" dirty="0" err="1">
                <a:solidFill>
                  <a:schemeClr val="tx1"/>
                </a:solidFill>
              </a:rPr>
              <a:t>EventArgs</a:t>
            </a:r>
            <a:r>
              <a:rPr lang="en-US" sz="2000" dirty="0">
                <a:solidFill>
                  <a:schemeClr val="tx1"/>
                </a:solidFill>
              </a:rPr>
              <a:t> and holds the </a:t>
            </a:r>
            <a:r>
              <a:rPr lang="en-US" sz="2000" b="1" i="1" dirty="0">
                <a:solidFill>
                  <a:schemeClr val="tx1"/>
                </a:solidFill>
              </a:rPr>
              <a:t>event</a:t>
            </a:r>
            <a:r>
              <a:rPr lang="en-US" sz="2000" dirty="0">
                <a:solidFill>
                  <a:schemeClr val="tx1"/>
                </a:solidFill>
              </a:rPr>
              <a:t> data. </a:t>
            </a:r>
          </a:p>
        </p:txBody>
      </p:sp>
      <p:sp>
        <p:nvSpPr>
          <p:cNvPr id="5" name="Rectangle 4">
            <a:extLst>
              <a:ext uri="{FF2B5EF4-FFF2-40B4-BE49-F238E27FC236}">
                <a16:creationId xmlns:a16="http://schemas.microsoft.com/office/drawing/2014/main" id="{0BCD18D1-E08F-4DA9-9524-4934E3A60D1D}"/>
              </a:ext>
            </a:extLst>
          </p:cNvPr>
          <p:cNvSpPr/>
          <p:nvPr/>
        </p:nvSpPr>
        <p:spPr>
          <a:xfrm>
            <a:off x="429753" y="5428330"/>
            <a:ext cx="11332494" cy="523220"/>
          </a:xfrm>
          <a:prstGeom prst="rect">
            <a:avLst/>
          </a:prstGeom>
        </p:spPr>
        <p:txBody>
          <a:bodyPr wrap="square">
            <a:spAutoFit/>
          </a:bodyPr>
          <a:lstStyle/>
          <a:p>
            <a:pPr algn="ctr"/>
            <a:r>
              <a:rPr lang="en-US" sz="2800" dirty="0">
                <a:highlight>
                  <a:srgbClr val="FFFF00"/>
                </a:highlight>
              </a:rPr>
              <a:t>All events  should be based on the .NET pattern by using </a:t>
            </a:r>
            <a:r>
              <a:rPr lang="en-US" sz="2800" b="1" i="1" dirty="0" err="1">
                <a:highlight>
                  <a:srgbClr val="FFFF00"/>
                </a:highlight>
              </a:rPr>
              <a:t>EventHandler</a:t>
            </a:r>
            <a:r>
              <a:rPr lang="en-US" sz="2800" dirty="0">
                <a:highlight>
                  <a:srgbClr val="FFFF00"/>
                </a:highlight>
              </a:rPr>
              <a:t>.</a:t>
            </a:r>
          </a:p>
        </p:txBody>
      </p:sp>
      <p:pic>
        <p:nvPicPr>
          <p:cNvPr id="6" name="Picture 5">
            <a:extLst>
              <a:ext uri="{FF2B5EF4-FFF2-40B4-BE49-F238E27FC236}">
                <a16:creationId xmlns:a16="http://schemas.microsoft.com/office/drawing/2014/main" id="{9A4E189C-1E5E-46E5-83CE-51BF8388D83F}"/>
              </a:ext>
            </a:extLst>
          </p:cNvPr>
          <p:cNvPicPr>
            <a:picLocks noChangeAspect="1"/>
          </p:cNvPicPr>
          <p:nvPr/>
        </p:nvPicPr>
        <p:blipFill>
          <a:blip r:embed="rId4"/>
          <a:stretch>
            <a:fillRect/>
          </a:stretch>
        </p:blipFill>
        <p:spPr>
          <a:xfrm>
            <a:off x="1859511" y="3619718"/>
            <a:ext cx="8472978" cy="1254974"/>
          </a:xfrm>
          <a:prstGeom prst="rect">
            <a:avLst/>
          </a:prstGeom>
          <a:ln w="25400">
            <a:solidFill>
              <a:schemeClr val="accent2"/>
            </a:solidFill>
          </a:ln>
          <a:effectLst/>
        </p:spPr>
      </p:pic>
    </p:spTree>
    <p:extLst>
      <p:ext uri="{BB962C8B-B14F-4D97-AF65-F5344CB8AC3E}">
        <p14:creationId xmlns:p14="http://schemas.microsoft.com/office/powerpoint/2010/main" val="5491680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4237F5-BF7F-41E6-8DB2-21741DBAE6D2}"/>
              </a:ext>
            </a:extLst>
          </p:cNvPr>
          <p:cNvSpPr>
            <a:spLocks noGrp="1"/>
          </p:cNvSpPr>
          <p:nvPr>
            <p:ph idx="1"/>
          </p:nvPr>
        </p:nvSpPr>
        <p:spPr>
          <a:xfrm>
            <a:off x="1096963" y="1893972"/>
            <a:ext cx="10059034" cy="2469992"/>
          </a:xfrm>
        </p:spPr>
        <p:txBody>
          <a:bodyPr>
            <a:normAutofit fontScale="92500" lnSpcReduction="10000"/>
          </a:bodyPr>
          <a:lstStyle/>
          <a:p>
            <a:pPr>
              <a:lnSpc>
                <a:spcPct val="100000"/>
              </a:lnSpc>
              <a:spcBef>
                <a:spcPts val="300"/>
              </a:spcBef>
            </a:pPr>
            <a:r>
              <a:rPr lang="en-US" sz="2400" dirty="0">
                <a:hlinkClick r:id="rId2"/>
              </a:rPr>
              <a:t>This example</a:t>
            </a:r>
            <a:r>
              <a:rPr lang="en-US" sz="2400" u="sng" dirty="0">
                <a:hlinkClick r:id="rId2"/>
              </a:rPr>
              <a:t> </a:t>
            </a:r>
            <a:r>
              <a:rPr lang="en-US" sz="2400" dirty="0">
                <a:solidFill>
                  <a:schemeClr val="tx1"/>
                </a:solidFill>
              </a:rPr>
              <a:t>shows an event named ‘</a:t>
            </a:r>
            <a:r>
              <a:rPr lang="en-US" sz="2400" dirty="0" err="1">
                <a:solidFill>
                  <a:schemeClr val="tx1"/>
                </a:solidFill>
              </a:rPr>
              <a:t>ThresholdReached</a:t>
            </a:r>
            <a:r>
              <a:rPr lang="en-US" sz="2400" dirty="0">
                <a:solidFill>
                  <a:schemeClr val="tx1"/>
                </a:solidFill>
              </a:rPr>
              <a:t>’ that is associated with an ‘</a:t>
            </a:r>
            <a:r>
              <a:rPr lang="en-US" sz="2400" dirty="0" err="1">
                <a:solidFill>
                  <a:schemeClr val="tx1"/>
                </a:solidFill>
              </a:rPr>
              <a:t>EventHandler</a:t>
            </a:r>
            <a:r>
              <a:rPr lang="en-US" sz="2400" dirty="0">
                <a:solidFill>
                  <a:schemeClr val="tx1"/>
                </a:solidFill>
              </a:rPr>
              <a:t>’ delegate. The method assigned to the </a:t>
            </a:r>
            <a:r>
              <a:rPr lang="en-US" sz="2400" b="1" i="1" dirty="0" err="1">
                <a:solidFill>
                  <a:schemeClr val="tx1"/>
                </a:solidFill>
              </a:rPr>
              <a:t>EventHandler</a:t>
            </a:r>
            <a:r>
              <a:rPr lang="en-US" sz="2400" dirty="0">
                <a:solidFill>
                  <a:schemeClr val="tx1"/>
                </a:solidFill>
              </a:rPr>
              <a:t> delegate is called in the ‘</a:t>
            </a:r>
            <a:r>
              <a:rPr lang="en-US" sz="2400" dirty="0" err="1">
                <a:solidFill>
                  <a:schemeClr val="tx1"/>
                </a:solidFill>
              </a:rPr>
              <a:t>OnThresholdReached</a:t>
            </a:r>
            <a:r>
              <a:rPr lang="en-US" sz="2400" dirty="0">
                <a:solidFill>
                  <a:schemeClr val="tx1"/>
                </a:solidFill>
              </a:rPr>
              <a:t>’ method.</a:t>
            </a:r>
          </a:p>
          <a:p>
            <a:pPr>
              <a:lnSpc>
                <a:spcPct val="100000"/>
              </a:lnSpc>
              <a:spcBef>
                <a:spcPts val="300"/>
              </a:spcBef>
            </a:pPr>
            <a:r>
              <a:rPr lang="en-US" sz="2400" dirty="0">
                <a:solidFill>
                  <a:schemeClr val="tx1"/>
                </a:solidFill>
              </a:rPr>
              <a:t>A delegate connects an event with its handler. To raise an event, two elements are needed:</a:t>
            </a:r>
          </a:p>
          <a:p>
            <a:pPr lvl="1">
              <a:spcBef>
                <a:spcPts val="300"/>
              </a:spcBef>
              <a:spcAft>
                <a:spcPts val="200"/>
              </a:spcAft>
              <a:buFont typeface="Arial" panose="020B0604020202020204" pitchFamily="34" charset="0"/>
              <a:buChar char="•"/>
            </a:pPr>
            <a:r>
              <a:rPr lang="en-US" sz="2000" dirty="0">
                <a:solidFill>
                  <a:schemeClr val="tx1"/>
                </a:solidFill>
              </a:rPr>
              <a:t>A delegate identifying the method that provides the response to the event.</a:t>
            </a:r>
          </a:p>
          <a:p>
            <a:pPr lvl="1">
              <a:spcBef>
                <a:spcPts val="300"/>
              </a:spcBef>
              <a:spcAft>
                <a:spcPts val="200"/>
              </a:spcAft>
              <a:buFont typeface="Arial" panose="020B0604020202020204" pitchFamily="34" charset="0"/>
              <a:buChar char="•"/>
            </a:pPr>
            <a:r>
              <a:rPr lang="en-US" sz="2000" dirty="0">
                <a:solidFill>
                  <a:schemeClr val="tx1"/>
                </a:solidFill>
              </a:rPr>
              <a:t>(Optional) A class that holds the event data, if provided.</a:t>
            </a:r>
          </a:p>
        </p:txBody>
      </p:sp>
      <p:sp>
        <p:nvSpPr>
          <p:cNvPr id="4" name="Title 1">
            <a:extLst>
              <a:ext uri="{FF2B5EF4-FFF2-40B4-BE49-F238E27FC236}">
                <a16:creationId xmlns:a16="http://schemas.microsoft.com/office/drawing/2014/main" id="{80540FFA-825B-4B60-8522-BE33FAFBCE7C}"/>
              </a:ext>
            </a:extLst>
          </p:cNvPr>
          <p:cNvSpPr>
            <a:spLocks noGrp="1"/>
          </p:cNvSpPr>
          <p:nvPr>
            <p:ph type="title"/>
          </p:nvPr>
        </p:nvSpPr>
        <p:spPr>
          <a:xfrm>
            <a:off x="1096963" y="287338"/>
            <a:ext cx="10058400" cy="1449387"/>
          </a:xfrm>
        </p:spPr>
        <p:txBody>
          <a:bodyPr>
            <a:normAutofit fontScale="90000"/>
          </a:bodyPr>
          <a:lstStyle/>
          <a:p>
            <a:r>
              <a:rPr lang="en-US" dirty="0">
                <a:solidFill>
                  <a:schemeClr val="tx1"/>
                </a:solidFill>
              </a:rPr>
              <a:t>Events – Publishing Based on the </a:t>
            </a:r>
            <a:r>
              <a:rPr lang="en-US" b="1" i="1" dirty="0" err="1">
                <a:solidFill>
                  <a:schemeClr val="tx1"/>
                </a:solidFill>
              </a:rPr>
              <a:t>EventHandler</a:t>
            </a:r>
            <a:r>
              <a:rPr lang="en-US" dirty="0">
                <a:solidFill>
                  <a:schemeClr val="tx1"/>
                </a:solidFill>
              </a:rPr>
              <a:t> Pattern</a:t>
            </a:r>
            <a:br>
              <a:rPr lang="en-US" dirty="0"/>
            </a:br>
            <a:r>
              <a:rPr lang="en-US" sz="1600" dirty="0">
                <a:hlinkClick r:id="rId3"/>
              </a:rPr>
              <a:t>https://learn.microsoft.com/en-us/dotnet/api/system.eventhandler?view=net-8.0#examples</a:t>
            </a:r>
            <a:endParaRPr lang="en-US" dirty="0"/>
          </a:p>
        </p:txBody>
      </p:sp>
      <p:pic>
        <p:nvPicPr>
          <p:cNvPr id="5" name="Picture 4">
            <a:hlinkClick r:id="rId3"/>
            <a:extLst>
              <a:ext uri="{FF2B5EF4-FFF2-40B4-BE49-F238E27FC236}">
                <a16:creationId xmlns:a16="http://schemas.microsoft.com/office/drawing/2014/main" id="{ED0EB2C7-0206-4A51-A75D-0A33DD5AF45C}"/>
              </a:ext>
            </a:extLst>
          </p:cNvPr>
          <p:cNvPicPr>
            <a:picLocks noChangeAspect="1"/>
          </p:cNvPicPr>
          <p:nvPr/>
        </p:nvPicPr>
        <p:blipFill>
          <a:blip r:embed="rId4"/>
          <a:stretch>
            <a:fillRect/>
          </a:stretch>
        </p:blipFill>
        <p:spPr>
          <a:xfrm>
            <a:off x="2387890" y="4335430"/>
            <a:ext cx="3968529" cy="2405710"/>
          </a:xfrm>
          <a:prstGeom prst="rect">
            <a:avLst/>
          </a:prstGeom>
          <a:ln w="25400">
            <a:solidFill>
              <a:schemeClr val="accent2"/>
            </a:solidFill>
          </a:ln>
          <a:effectLst/>
        </p:spPr>
      </p:pic>
      <p:pic>
        <p:nvPicPr>
          <p:cNvPr id="8" name="Picture 7">
            <a:hlinkClick r:id="rId3"/>
            <a:extLst>
              <a:ext uri="{FF2B5EF4-FFF2-40B4-BE49-F238E27FC236}">
                <a16:creationId xmlns:a16="http://schemas.microsoft.com/office/drawing/2014/main" id="{896748AD-18B2-4C55-9603-D49CD68676F9}"/>
              </a:ext>
            </a:extLst>
          </p:cNvPr>
          <p:cNvPicPr>
            <a:picLocks noChangeAspect="1"/>
          </p:cNvPicPr>
          <p:nvPr/>
        </p:nvPicPr>
        <p:blipFill>
          <a:blip r:embed="rId5"/>
          <a:stretch>
            <a:fillRect/>
          </a:stretch>
        </p:blipFill>
        <p:spPr>
          <a:xfrm>
            <a:off x="6356419" y="4338430"/>
            <a:ext cx="2040386" cy="2402710"/>
          </a:xfrm>
          <a:prstGeom prst="rect">
            <a:avLst/>
          </a:prstGeom>
          <a:ln w="25400">
            <a:solidFill>
              <a:schemeClr val="accent2"/>
            </a:solidFill>
          </a:ln>
          <a:effectLst/>
        </p:spPr>
      </p:pic>
      <p:sp>
        <p:nvSpPr>
          <p:cNvPr id="2" name="TextBox 1">
            <a:extLst>
              <a:ext uri="{FF2B5EF4-FFF2-40B4-BE49-F238E27FC236}">
                <a16:creationId xmlns:a16="http://schemas.microsoft.com/office/drawing/2014/main" id="{1B6375C1-9BFE-4E29-BE38-DC248212E453}"/>
              </a:ext>
            </a:extLst>
          </p:cNvPr>
          <p:cNvSpPr txBox="1"/>
          <p:nvPr/>
        </p:nvSpPr>
        <p:spPr>
          <a:xfrm>
            <a:off x="4584271" y="5049746"/>
            <a:ext cx="1541892" cy="184666"/>
          </a:xfrm>
          <a:prstGeom prst="rect">
            <a:avLst/>
          </a:prstGeom>
          <a:noFill/>
        </p:spPr>
        <p:txBody>
          <a:bodyPr wrap="square" rtlCol="0">
            <a:spAutoFit/>
          </a:bodyPr>
          <a:lstStyle/>
          <a:p>
            <a:r>
              <a:rPr lang="en-US" sz="600" dirty="0">
                <a:solidFill>
                  <a:srgbClr val="92D050"/>
                </a:solidFill>
              </a:rPr>
              <a:t>//instantiate a class Counter instance</a:t>
            </a:r>
          </a:p>
        </p:txBody>
      </p:sp>
      <p:sp>
        <p:nvSpPr>
          <p:cNvPr id="7" name="TextBox 6">
            <a:extLst>
              <a:ext uri="{FF2B5EF4-FFF2-40B4-BE49-F238E27FC236}">
                <a16:creationId xmlns:a16="http://schemas.microsoft.com/office/drawing/2014/main" id="{145897F6-DC74-47CD-8EAC-8DEC701A6A17}"/>
              </a:ext>
            </a:extLst>
          </p:cNvPr>
          <p:cNvSpPr txBox="1"/>
          <p:nvPr/>
        </p:nvSpPr>
        <p:spPr>
          <a:xfrm>
            <a:off x="4338835" y="5148249"/>
            <a:ext cx="2382189" cy="169277"/>
          </a:xfrm>
          <a:prstGeom prst="rect">
            <a:avLst/>
          </a:prstGeom>
          <a:noFill/>
        </p:spPr>
        <p:txBody>
          <a:bodyPr wrap="square" rtlCol="0">
            <a:spAutoFit/>
          </a:bodyPr>
          <a:lstStyle/>
          <a:p>
            <a:r>
              <a:rPr lang="en-US" sz="500" dirty="0">
                <a:solidFill>
                  <a:srgbClr val="92D050"/>
                </a:solidFill>
              </a:rPr>
              <a:t>//add the method to the </a:t>
            </a:r>
            <a:r>
              <a:rPr lang="en-US" sz="500" dirty="0" err="1">
                <a:solidFill>
                  <a:srgbClr val="92D050"/>
                </a:solidFill>
              </a:rPr>
              <a:t>ThreshholdReached</a:t>
            </a:r>
            <a:r>
              <a:rPr lang="en-US" sz="500" dirty="0">
                <a:solidFill>
                  <a:srgbClr val="92D050"/>
                </a:solidFill>
              </a:rPr>
              <a:t> </a:t>
            </a:r>
            <a:r>
              <a:rPr lang="en-US" sz="500" dirty="0" err="1">
                <a:solidFill>
                  <a:srgbClr val="92D050"/>
                </a:solidFill>
              </a:rPr>
              <a:t>EventHandler</a:t>
            </a:r>
            <a:r>
              <a:rPr lang="en-US" sz="500" dirty="0">
                <a:solidFill>
                  <a:srgbClr val="92D050"/>
                </a:solidFill>
              </a:rPr>
              <a:t> of ‘c’</a:t>
            </a:r>
          </a:p>
        </p:txBody>
      </p:sp>
      <p:sp>
        <p:nvSpPr>
          <p:cNvPr id="9" name="TextBox 8">
            <a:extLst>
              <a:ext uri="{FF2B5EF4-FFF2-40B4-BE49-F238E27FC236}">
                <a16:creationId xmlns:a16="http://schemas.microsoft.com/office/drawing/2014/main" id="{1AC3CBB6-0C31-4DA8-8844-CA35F0F4DFAF}"/>
              </a:ext>
            </a:extLst>
          </p:cNvPr>
          <p:cNvSpPr txBox="1"/>
          <p:nvPr/>
        </p:nvSpPr>
        <p:spPr>
          <a:xfrm>
            <a:off x="4462721" y="5416029"/>
            <a:ext cx="1541892" cy="184666"/>
          </a:xfrm>
          <a:prstGeom prst="rect">
            <a:avLst/>
          </a:prstGeom>
          <a:noFill/>
        </p:spPr>
        <p:txBody>
          <a:bodyPr wrap="square" rtlCol="0">
            <a:spAutoFit/>
          </a:bodyPr>
          <a:lstStyle/>
          <a:p>
            <a:r>
              <a:rPr lang="en-US" sz="600" dirty="0">
                <a:solidFill>
                  <a:srgbClr val="92D050"/>
                </a:solidFill>
              </a:rPr>
              <a:t>//wait for ‘a’ to be pressed</a:t>
            </a:r>
          </a:p>
        </p:txBody>
      </p:sp>
      <p:sp>
        <p:nvSpPr>
          <p:cNvPr id="10" name="TextBox 9">
            <a:extLst>
              <a:ext uri="{FF2B5EF4-FFF2-40B4-BE49-F238E27FC236}">
                <a16:creationId xmlns:a16="http://schemas.microsoft.com/office/drawing/2014/main" id="{189DD27F-12D8-4E51-AA22-24FAB8EDB99E}"/>
              </a:ext>
            </a:extLst>
          </p:cNvPr>
          <p:cNvSpPr txBox="1"/>
          <p:nvPr/>
        </p:nvSpPr>
        <p:spPr>
          <a:xfrm>
            <a:off x="3296583" y="5699198"/>
            <a:ext cx="1971398" cy="184666"/>
          </a:xfrm>
          <a:prstGeom prst="rect">
            <a:avLst/>
          </a:prstGeom>
          <a:noFill/>
        </p:spPr>
        <p:txBody>
          <a:bodyPr wrap="square" rtlCol="0">
            <a:spAutoFit/>
          </a:bodyPr>
          <a:lstStyle/>
          <a:p>
            <a:r>
              <a:rPr lang="en-US" sz="600" dirty="0">
                <a:solidFill>
                  <a:srgbClr val="92D050"/>
                </a:solidFill>
              </a:rPr>
              <a:t>//call the Add method of ‘c’ with 1 as the argument.</a:t>
            </a:r>
          </a:p>
        </p:txBody>
      </p:sp>
      <p:sp>
        <p:nvSpPr>
          <p:cNvPr id="11" name="TextBox 10">
            <a:extLst>
              <a:ext uri="{FF2B5EF4-FFF2-40B4-BE49-F238E27FC236}">
                <a16:creationId xmlns:a16="http://schemas.microsoft.com/office/drawing/2014/main" id="{5B5C3AD1-4ED2-4892-AD95-1200CBD07813}"/>
              </a:ext>
            </a:extLst>
          </p:cNvPr>
          <p:cNvSpPr txBox="1"/>
          <p:nvPr/>
        </p:nvSpPr>
        <p:spPr>
          <a:xfrm>
            <a:off x="7035102" y="4405609"/>
            <a:ext cx="1541892" cy="169277"/>
          </a:xfrm>
          <a:prstGeom prst="rect">
            <a:avLst/>
          </a:prstGeom>
          <a:noFill/>
        </p:spPr>
        <p:txBody>
          <a:bodyPr wrap="square" rtlCol="0">
            <a:spAutoFit/>
          </a:bodyPr>
          <a:lstStyle/>
          <a:p>
            <a:r>
              <a:rPr lang="en-US" sz="500" dirty="0">
                <a:solidFill>
                  <a:srgbClr val="92D050"/>
                </a:solidFill>
              </a:rPr>
              <a:t>//this is passed on instantiation</a:t>
            </a:r>
          </a:p>
        </p:txBody>
      </p:sp>
      <p:sp>
        <p:nvSpPr>
          <p:cNvPr id="12" name="TextBox 11">
            <a:extLst>
              <a:ext uri="{FF2B5EF4-FFF2-40B4-BE49-F238E27FC236}">
                <a16:creationId xmlns:a16="http://schemas.microsoft.com/office/drawing/2014/main" id="{ADBF8111-412E-46BE-B8DE-9664EC650946}"/>
              </a:ext>
            </a:extLst>
          </p:cNvPr>
          <p:cNvSpPr txBox="1"/>
          <p:nvPr/>
        </p:nvSpPr>
        <p:spPr>
          <a:xfrm>
            <a:off x="6926509" y="4466597"/>
            <a:ext cx="1541892" cy="169277"/>
          </a:xfrm>
          <a:prstGeom prst="rect">
            <a:avLst/>
          </a:prstGeom>
          <a:noFill/>
        </p:spPr>
        <p:txBody>
          <a:bodyPr wrap="square" rtlCol="0">
            <a:spAutoFit/>
          </a:bodyPr>
          <a:lstStyle/>
          <a:p>
            <a:r>
              <a:rPr lang="en-US" sz="500" dirty="0">
                <a:solidFill>
                  <a:srgbClr val="92D050"/>
                </a:solidFill>
              </a:rPr>
              <a:t>//this starts at 0</a:t>
            </a:r>
          </a:p>
        </p:txBody>
      </p:sp>
      <p:sp>
        <p:nvSpPr>
          <p:cNvPr id="13" name="TextBox 12">
            <a:extLst>
              <a:ext uri="{FF2B5EF4-FFF2-40B4-BE49-F238E27FC236}">
                <a16:creationId xmlns:a16="http://schemas.microsoft.com/office/drawing/2014/main" id="{93439EC5-91D1-49AC-8DF9-D78B1608769E}"/>
              </a:ext>
            </a:extLst>
          </p:cNvPr>
          <p:cNvSpPr txBox="1"/>
          <p:nvPr/>
        </p:nvSpPr>
        <p:spPr>
          <a:xfrm>
            <a:off x="7346689" y="4585992"/>
            <a:ext cx="1541892" cy="169277"/>
          </a:xfrm>
          <a:prstGeom prst="rect">
            <a:avLst/>
          </a:prstGeom>
          <a:noFill/>
        </p:spPr>
        <p:txBody>
          <a:bodyPr wrap="square" rtlCol="0">
            <a:spAutoFit/>
          </a:bodyPr>
          <a:lstStyle/>
          <a:p>
            <a:r>
              <a:rPr lang="en-US" sz="500" dirty="0">
                <a:solidFill>
                  <a:srgbClr val="92D050"/>
                </a:solidFill>
              </a:rPr>
              <a:t>//constructor</a:t>
            </a:r>
          </a:p>
        </p:txBody>
      </p:sp>
      <p:sp>
        <p:nvSpPr>
          <p:cNvPr id="14" name="TextBox 13">
            <a:extLst>
              <a:ext uri="{FF2B5EF4-FFF2-40B4-BE49-F238E27FC236}">
                <a16:creationId xmlns:a16="http://schemas.microsoft.com/office/drawing/2014/main" id="{A1A9765E-6BC6-49D0-B3B7-699DD1805D82}"/>
              </a:ext>
            </a:extLst>
          </p:cNvPr>
          <p:cNvSpPr txBox="1"/>
          <p:nvPr/>
        </p:nvSpPr>
        <p:spPr>
          <a:xfrm>
            <a:off x="6858108" y="5002252"/>
            <a:ext cx="1541892" cy="169277"/>
          </a:xfrm>
          <a:prstGeom prst="rect">
            <a:avLst/>
          </a:prstGeom>
          <a:noFill/>
        </p:spPr>
        <p:txBody>
          <a:bodyPr wrap="square" rtlCol="0">
            <a:spAutoFit/>
          </a:bodyPr>
          <a:lstStyle/>
          <a:p>
            <a:r>
              <a:rPr lang="en-US" sz="500" dirty="0">
                <a:solidFill>
                  <a:srgbClr val="92D050"/>
                </a:solidFill>
              </a:rPr>
              <a:t>//add one more to the running total</a:t>
            </a:r>
          </a:p>
        </p:txBody>
      </p:sp>
      <p:sp>
        <p:nvSpPr>
          <p:cNvPr id="15" name="TextBox 14">
            <a:extLst>
              <a:ext uri="{FF2B5EF4-FFF2-40B4-BE49-F238E27FC236}">
                <a16:creationId xmlns:a16="http://schemas.microsoft.com/office/drawing/2014/main" id="{E09B1E49-1E8C-4616-BF13-51E19B99DD4F}"/>
              </a:ext>
            </a:extLst>
          </p:cNvPr>
          <p:cNvSpPr txBox="1"/>
          <p:nvPr/>
        </p:nvSpPr>
        <p:spPr>
          <a:xfrm>
            <a:off x="8396805" y="5182037"/>
            <a:ext cx="1272490" cy="198833"/>
          </a:xfrm>
          <a:prstGeom prst="rect">
            <a:avLst/>
          </a:prstGeom>
          <a:solidFill>
            <a:schemeClr val="tx1"/>
          </a:solidFill>
          <a:ln w="9525">
            <a:solidFill>
              <a:schemeClr val="accent2"/>
            </a:solidFill>
          </a:ln>
        </p:spPr>
        <p:txBody>
          <a:bodyPr wrap="square" rtlCol="0">
            <a:spAutoFit/>
          </a:bodyPr>
          <a:lstStyle/>
          <a:p>
            <a:r>
              <a:rPr lang="en-US" sz="700" dirty="0">
                <a:solidFill>
                  <a:srgbClr val="92D050"/>
                </a:solidFill>
              </a:rPr>
              <a:t>//create a </a:t>
            </a:r>
            <a:r>
              <a:rPr lang="en-US" sz="700" dirty="0" err="1">
                <a:solidFill>
                  <a:srgbClr val="92D050"/>
                </a:solidFill>
              </a:rPr>
              <a:t>EventArgs</a:t>
            </a:r>
            <a:r>
              <a:rPr lang="en-US" sz="700" dirty="0">
                <a:solidFill>
                  <a:srgbClr val="92D050"/>
                </a:solidFill>
              </a:rPr>
              <a:t> Object</a:t>
            </a:r>
          </a:p>
        </p:txBody>
      </p:sp>
      <p:sp>
        <p:nvSpPr>
          <p:cNvPr id="16" name="TextBox 15">
            <a:extLst>
              <a:ext uri="{FF2B5EF4-FFF2-40B4-BE49-F238E27FC236}">
                <a16:creationId xmlns:a16="http://schemas.microsoft.com/office/drawing/2014/main" id="{DF8C9C36-B047-4828-BEDE-BB3467886693}"/>
              </a:ext>
            </a:extLst>
          </p:cNvPr>
          <p:cNvSpPr txBox="1"/>
          <p:nvPr/>
        </p:nvSpPr>
        <p:spPr>
          <a:xfrm>
            <a:off x="7599745" y="5371182"/>
            <a:ext cx="3384728" cy="200055"/>
          </a:xfrm>
          <a:prstGeom prst="rect">
            <a:avLst/>
          </a:prstGeom>
          <a:solidFill>
            <a:schemeClr val="tx1"/>
          </a:solidFill>
          <a:ln w="9525">
            <a:solidFill>
              <a:schemeClr val="accent2"/>
            </a:solidFill>
          </a:ln>
        </p:spPr>
        <p:txBody>
          <a:bodyPr wrap="square" rtlCol="0">
            <a:spAutoFit/>
          </a:bodyPr>
          <a:lstStyle/>
          <a:p>
            <a:r>
              <a:rPr lang="en-US" sz="700" dirty="0">
                <a:solidFill>
                  <a:srgbClr val="92D050"/>
                </a:solidFill>
              </a:rPr>
              <a:t>// add the threshold and current time // to the object then call the method</a:t>
            </a:r>
          </a:p>
        </p:txBody>
      </p:sp>
      <p:sp>
        <p:nvSpPr>
          <p:cNvPr id="17" name="TextBox 16">
            <a:extLst>
              <a:ext uri="{FF2B5EF4-FFF2-40B4-BE49-F238E27FC236}">
                <a16:creationId xmlns:a16="http://schemas.microsoft.com/office/drawing/2014/main" id="{85F544AF-AFC9-4EF8-975C-E3ECB5D1F991}"/>
              </a:ext>
            </a:extLst>
          </p:cNvPr>
          <p:cNvSpPr txBox="1"/>
          <p:nvPr/>
        </p:nvSpPr>
        <p:spPr>
          <a:xfrm>
            <a:off x="7629054" y="6489082"/>
            <a:ext cx="3121955" cy="200055"/>
          </a:xfrm>
          <a:prstGeom prst="rect">
            <a:avLst/>
          </a:prstGeom>
          <a:solidFill>
            <a:schemeClr val="tx1"/>
          </a:solidFill>
          <a:ln w="9525">
            <a:solidFill>
              <a:schemeClr val="accent2"/>
            </a:solidFill>
          </a:ln>
        </p:spPr>
        <p:txBody>
          <a:bodyPr wrap="square" rtlCol="0">
            <a:spAutoFit/>
          </a:bodyPr>
          <a:lstStyle/>
          <a:p>
            <a:r>
              <a:rPr lang="en-US" sz="700" dirty="0">
                <a:solidFill>
                  <a:srgbClr val="92D050"/>
                </a:solidFill>
              </a:rPr>
              <a:t>// This class has inherits .NET’s </a:t>
            </a:r>
            <a:r>
              <a:rPr lang="en-US" sz="700" dirty="0" err="1">
                <a:solidFill>
                  <a:srgbClr val="92D050"/>
                </a:solidFill>
              </a:rPr>
              <a:t>EventArgs</a:t>
            </a:r>
            <a:r>
              <a:rPr lang="en-US" sz="700" dirty="0">
                <a:solidFill>
                  <a:srgbClr val="92D050"/>
                </a:solidFill>
              </a:rPr>
              <a:t> class and adds 2 more properties</a:t>
            </a:r>
          </a:p>
        </p:txBody>
      </p:sp>
      <p:sp>
        <p:nvSpPr>
          <p:cNvPr id="18" name="TextBox 17">
            <a:extLst>
              <a:ext uri="{FF2B5EF4-FFF2-40B4-BE49-F238E27FC236}">
                <a16:creationId xmlns:a16="http://schemas.microsoft.com/office/drawing/2014/main" id="{411B0171-3FFB-4D67-8DB0-F71E003DA921}"/>
              </a:ext>
            </a:extLst>
          </p:cNvPr>
          <p:cNvSpPr txBox="1"/>
          <p:nvPr/>
        </p:nvSpPr>
        <p:spPr>
          <a:xfrm>
            <a:off x="7271948" y="5870370"/>
            <a:ext cx="3724197" cy="307777"/>
          </a:xfrm>
          <a:prstGeom prst="rect">
            <a:avLst/>
          </a:prstGeom>
          <a:solidFill>
            <a:schemeClr val="tx1"/>
          </a:solidFill>
          <a:ln w="9525">
            <a:solidFill>
              <a:schemeClr val="accent2"/>
            </a:solidFill>
          </a:ln>
        </p:spPr>
        <p:txBody>
          <a:bodyPr wrap="square" rtlCol="0">
            <a:spAutoFit/>
          </a:bodyPr>
          <a:lstStyle/>
          <a:p>
            <a:r>
              <a:rPr lang="en-US" sz="700" dirty="0">
                <a:solidFill>
                  <a:srgbClr val="92D050"/>
                </a:solidFill>
              </a:rPr>
              <a:t>// check to make sure handler(</a:t>
            </a:r>
            <a:r>
              <a:rPr lang="en-US" sz="700" dirty="0" err="1">
                <a:solidFill>
                  <a:srgbClr val="92D050"/>
                </a:solidFill>
              </a:rPr>
              <a:t>ThresholdReached</a:t>
            </a:r>
            <a:r>
              <a:rPr lang="en-US" sz="700" dirty="0">
                <a:solidFill>
                  <a:srgbClr val="92D050"/>
                </a:solidFill>
              </a:rPr>
              <a:t>) was assigned at the beginning, then call handler(</a:t>
            </a:r>
            <a:r>
              <a:rPr lang="en-US" sz="700" dirty="0" err="1">
                <a:solidFill>
                  <a:srgbClr val="92D050"/>
                </a:solidFill>
              </a:rPr>
              <a:t>ThresholdReached</a:t>
            </a:r>
            <a:r>
              <a:rPr lang="en-US" sz="700" dirty="0">
                <a:solidFill>
                  <a:srgbClr val="92D050"/>
                </a:solidFill>
              </a:rPr>
              <a:t>)(</a:t>
            </a:r>
            <a:r>
              <a:rPr lang="en-US" sz="700" dirty="0" err="1">
                <a:solidFill>
                  <a:srgbClr val="92D050"/>
                </a:solidFill>
              </a:rPr>
              <a:t>c_ThreshholdReached</a:t>
            </a:r>
            <a:r>
              <a:rPr lang="en-US" sz="700" dirty="0">
                <a:solidFill>
                  <a:srgbClr val="92D050"/>
                </a:solidFill>
              </a:rPr>
              <a:t>().</a:t>
            </a:r>
          </a:p>
        </p:txBody>
      </p:sp>
      <p:sp>
        <p:nvSpPr>
          <p:cNvPr id="19" name="TextBox 18">
            <a:extLst>
              <a:ext uri="{FF2B5EF4-FFF2-40B4-BE49-F238E27FC236}">
                <a16:creationId xmlns:a16="http://schemas.microsoft.com/office/drawing/2014/main" id="{AF5643F6-5984-44A0-9CA5-B6D6C84E20AA}"/>
              </a:ext>
            </a:extLst>
          </p:cNvPr>
          <p:cNvSpPr txBox="1"/>
          <p:nvPr/>
        </p:nvSpPr>
        <p:spPr>
          <a:xfrm rot="20309206">
            <a:off x="2682953" y="5323696"/>
            <a:ext cx="3438097" cy="369332"/>
          </a:xfrm>
          <a:prstGeom prst="rect">
            <a:avLst/>
          </a:prstGeom>
          <a:noFill/>
        </p:spPr>
        <p:txBody>
          <a:bodyPr wrap="square">
            <a:spAutoFit/>
          </a:bodyPr>
          <a:lstStyle/>
          <a:p>
            <a:pPr algn="r"/>
            <a:r>
              <a:rPr lang="en-US" sz="1800" dirty="0">
                <a:highlight>
                  <a:srgbClr val="FFFF00"/>
                </a:highlight>
              </a:rPr>
              <a:t>Click to view this example online.</a:t>
            </a:r>
            <a:endParaRPr lang="en-US" dirty="0">
              <a:highlight>
                <a:srgbClr val="FFFF00"/>
              </a:highlight>
            </a:endParaRPr>
          </a:p>
        </p:txBody>
      </p:sp>
    </p:spTree>
    <p:extLst>
      <p:ext uri="{BB962C8B-B14F-4D97-AF65-F5344CB8AC3E}">
        <p14:creationId xmlns:p14="http://schemas.microsoft.com/office/powerpoint/2010/main" val="11027207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E8068D-4898-4AF0-8987-77B1E5CE676C}"/>
              </a:ext>
            </a:extLst>
          </p:cNvPr>
          <p:cNvSpPr>
            <a:spLocks noGrp="1"/>
          </p:cNvSpPr>
          <p:nvPr>
            <p:ph idx="1"/>
          </p:nvPr>
        </p:nvSpPr>
        <p:spPr>
          <a:xfrm>
            <a:off x="1278427" y="1907177"/>
            <a:ext cx="9696106" cy="4577225"/>
          </a:xfrm>
        </p:spPr>
        <p:txBody>
          <a:bodyPr anchor="ctr">
            <a:normAutofit/>
          </a:bodyPr>
          <a:lstStyle/>
          <a:p>
            <a:r>
              <a:rPr lang="en-US" sz="2000" dirty="0">
                <a:solidFill>
                  <a:schemeClr val="tx1"/>
                </a:solidFill>
              </a:rPr>
              <a:t>The</a:t>
            </a:r>
            <a:r>
              <a:rPr lang="en-US" sz="2000" dirty="0"/>
              <a:t> </a:t>
            </a:r>
            <a:r>
              <a:rPr lang="en-US" sz="2000" u="sng" dirty="0" err="1">
                <a:hlinkClick r:id="rId2"/>
              </a:rPr>
              <a:t>EventHandler</a:t>
            </a:r>
            <a:r>
              <a:rPr lang="en-US" sz="2000" dirty="0"/>
              <a:t> </a:t>
            </a:r>
            <a:r>
              <a:rPr lang="en-US" sz="2000" b="1" i="1" dirty="0">
                <a:solidFill>
                  <a:schemeClr val="tx1"/>
                </a:solidFill>
              </a:rPr>
              <a:t>delegate</a:t>
            </a:r>
            <a:r>
              <a:rPr lang="en-US" sz="2000" dirty="0">
                <a:solidFill>
                  <a:schemeClr val="tx1"/>
                </a:solidFill>
              </a:rPr>
              <a:t> is a </a:t>
            </a:r>
            <a:r>
              <a:rPr lang="en-US" sz="2000" u="sng" dirty="0">
                <a:solidFill>
                  <a:schemeClr val="tx1"/>
                </a:solidFill>
              </a:rPr>
              <a:t>predefined</a:t>
            </a:r>
            <a:r>
              <a:rPr lang="en-US" sz="2000" dirty="0">
                <a:solidFill>
                  <a:schemeClr val="tx1"/>
                </a:solidFill>
              </a:rPr>
              <a:t> </a:t>
            </a:r>
            <a:r>
              <a:rPr lang="en-US" sz="2000" b="1" i="1" dirty="0">
                <a:solidFill>
                  <a:schemeClr val="tx1"/>
                </a:solidFill>
              </a:rPr>
              <a:t>delegate</a:t>
            </a:r>
            <a:r>
              <a:rPr lang="en-US" sz="2000" dirty="0">
                <a:solidFill>
                  <a:schemeClr val="tx1"/>
                </a:solidFill>
              </a:rPr>
              <a:t> that specifically represents an </a:t>
            </a:r>
            <a:r>
              <a:rPr lang="en-US" sz="2000" b="1" i="1" dirty="0">
                <a:solidFill>
                  <a:schemeClr val="tx1"/>
                </a:solidFill>
              </a:rPr>
              <a:t>event</a:t>
            </a:r>
            <a:r>
              <a:rPr lang="en-US" sz="2000" dirty="0">
                <a:solidFill>
                  <a:schemeClr val="tx1"/>
                </a:solidFill>
              </a:rPr>
              <a:t> handler method for an </a:t>
            </a:r>
            <a:r>
              <a:rPr lang="en-US" sz="2000" b="1" i="1" dirty="0">
                <a:solidFill>
                  <a:schemeClr val="tx1"/>
                </a:solidFill>
              </a:rPr>
              <a:t>event</a:t>
            </a:r>
            <a:r>
              <a:rPr lang="en-US" sz="2000" dirty="0">
                <a:solidFill>
                  <a:schemeClr val="tx1"/>
                </a:solidFill>
              </a:rPr>
              <a:t> that does not generate data. If your </a:t>
            </a:r>
            <a:r>
              <a:rPr lang="en-US" sz="2000" b="1" i="1" dirty="0">
                <a:solidFill>
                  <a:schemeClr val="tx1"/>
                </a:solidFill>
              </a:rPr>
              <a:t>event</a:t>
            </a:r>
            <a:r>
              <a:rPr lang="en-US" sz="2000" dirty="0">
                <a:solidFill>
                  <a:schemeClr val="tx1"/>
                </a:solidFill>
              </a:rPr>
              <a:t> does generate data, you must use the generic</a:t>
            </a:r>
            <a:r>
              <a:rPr lang="en-US" sz="2000" dirty="0"/>
              <a:t> </a:t>
            </a:r>
            <a:r>
              <a:rPr lang="en-US" sz="2000" u="sng" dirty="0" err="1">
                <a:hlinkClick r:id="rId3"/>
              </a:rPr>
              <a:t>EventHandler</a:t>
            </a:r>
            <a:r>
              <a:rPr lang="en-US" sz="2000" u="sng" dirty="0">
                <a:hlinkClick r:id="rId3"/>
              </a:rPr>
              <a:t>&lt;</a:t>
            </a:r>
            <a:r>
              <a:rPr lang="en-US" sz="2000" u="sng" dirty="0" err="1">
                <a:hlinkClick r:id="rId3"/>
              </a:rPr>
              <a:t>TEventArgs</a:t>
            </a:r>
            <a:r>
              <a:rPr lang="en-US" sz="2000" u="sng" dirty="0">
                <a:hlinkClick r:id="rId3"/>
              </a:rPr>
              <a:t>&gt;</a:t>
            </a:r>
            <a:r>
              <a:rPr lang="en-US" sz="2000" dirty="0">
                <a:solidFill>
                  <a:schemeClr val="tx1"/>
                </a:solidFill>
              </a:rPr>
              <a:t> </a:t>
            </a:r>
            <a:r>
              <a:rPr lang="en-US" sz="2000" b="1" i="1" dirty="0">
                <a:solidFill>
                  <a:schemeClr val="tx1"/>
                </a:solidFill>
              </a:rPr>
              <a:t>delegate</a:t>
            </a:r>
            <a:r>
              <a:rPr lang="en-US" sz="2000" dirty="0">
                <a:solidFill>
                  <a:schemeClr val="tx1"/>
                </a:solidFill>
              </a:rPr>
              <a:t> class.</a:t>
            </a:r>
          </a:p>
          <a:p>
            <a:r>
              <a:rPr lang="en-US" sz="2000" dirty="0">
                <a:solidFill>
                  <a:schemeClr val="tx1"/>
                </a:solidFill>
              </a:rPr>
              <a:t>To associate the </a:t>
            </a:r>
            <a:r>
              <a:rPr lang="en-US" sz="2000" b="1" i="1" dirty="0">
                <a:solidFill>
                  <a:schemeClr val="tx1"/>
                </a:solidFill>
              </a:rPr>
              <a:t>event</a:t>
            </a:r>
            <a:r>
              <a:rPr lang="en-US" sz="2000" dirty="0">
                <a:solidFill>
                  <a:schemeClr val="tx1"/>
                </a:solidFill>
              </a:rPr>
              <a:t> with the method that will handle the </a:t>
            </a:r>
            <a:r>
              <a:rPr lang="en-US" sz="2000" b="1" i="1" dirty="0">
                <a:solidFill>
                  <a:schemeClr val="tx1"/>
                </a:solidFill>
              </a:rPr>
              <a:t>event</a:t>
            </a:r>
            <a:r>
              <a:rPr lang="en-US" sz="2000" dirty="0">
                <a:solidFill>
                  <a:schemeClr val="tx1"/>
                </a:solidFill>
              </a:rPr>
              <a:t>, add an instance of the </a:t>
            </a:r>
            <a:r>
              <a:rPr lang="en-US" sz="2000" b="1" i="1" dirty="0" err="1">
                <a:solidFill>
                  <a:schemeClr val="tx1"/>
                </a:solidFill>
              </a:rPr>
              <a:t>eventHandler</a:t>
            </a:r>
            <a:r>
              <a:rPr lang="en-US" sz="2000" b="1" i="1" dirty="0">
                <a:solidFill>
                  <a:schemeClr val="tx1"/>
                </a:solidFill>
              </a:rPr>
              <a:t> delegate</a:t>
            </a:r>
            <a:r>
              <a:rPr lang="en-US" sz="2000" dirty="0">
                <a:solidFill>
                  <a:schemeClr val="tx1"/>
                </a:solidFill>
              </a:rPr>
              <a:t> to the event. The </a:t>
            </a:r>
            <a:r>
              <a:rPr lang="en-US" sz="2000" b="1" i="1" dirty="0">
                <a:solidFill>
                  <a:schemeClr val="tx1"/>
                </a:solidFill>
              </a:rPr>
              <a:t>event</a:t>
            </a:r>
            <a:r>
              <a:rPr lang="en-US" sz="2000" dirty="0">
                <a:solidFill>
                  <a:schemeClr val="tx1"/>
                </a:solidFill>
              </a:rPr>
              <a:t> handler is called whenever the </a:t>
            </a:r>
            <a:r>
              <a:rPr lang="en-US" sz="2000" b="1" i="1" dirty="0">
                <a:solidFill>
                  <a:schemeClr val="tx1"/>
                </a:solidFill>
              </a:rPr>
              <a:t>event</a:t>
            </a:r>
            <a:r>
              <a:rPr lang="en-US" sz="2000" dirty="0">
                <a:solidFill>
                  <a:schemeClr val="tx1"/>
                </a:solidFill>
              </a:rPr>
              <a:t> occurs, unless you remove the </a:t>
            </a:r>
            <a:r>
              <a:rPr lang="en-US" sz="2000" b="1" i="1" dirty="0">
                <a:solidFill>
                  <a:schemeClr val="tx1"/>
                </a:solidFill>
              </a:rPr>
              <a:t>delegate</a:t>
            </a:r>
            <a:r>
              <a:rPr lang="en-US" sz="2000" dirty="0">
                <a:solidFill>
                  <a:schemeClr val="tx1"/>
                </a:solidFill>
              </a:rPr>
              <a:t>.</a:t>
            </a:r>
          </a:p>
          <a:p>
            <a:r>
              <a:rPr lang="en-US" sz="2000" dirty="0">
                <a:solidFill>
                  <a:schemeClr val="tx1"/>
                </a:solidFill>
              </a:rPr>
              <a:t>The </a:t>
            </a:r>
            <a:r>
              <a:rPr lang="en-US" sz="2000" b="1" i="1" dirty="0">
                <a:solidFill>
                  <a:schemeClr val="tx1"/>
                </a:solidFill>
              </a:rPr>
              <a:t>delegate</a:t>
            </a:r>
            <a:r>
              <a:rPr lang="en-US" sz="2000" dirty="0">
                <a:solidFill>
                  <a:schemeClr val="tx1"/>
                </a:solidFill>
              </a:rPr>
              <a:t> model follows the </a:t>
            </a:r>
            <a:r>
              <a:rPr lang="en-US" sz="2000" u="sng" dirty="0">
                <a:solidFill>
                  <a:schemeClr val="tx1"/>
                </a:solidFill>
              </a:rPr>
              <a:t>observer design pattern</a:t>
            </a:r>
            <a:r>
              <a:rPr lang="en-US" sz="2000" dirty="0">
                <a:solidFill>
                  <a:schemeClr val="tx1"/>
                </a:solidFill>
              </a:rPr>
              <a:t>, which enables a </a:t>
            </a:r>
            <a:r>
              <a:rPr lang="en-US" sz="2000" b="1" i="1" dirty="0">
                <a:solidFill>
                  <a:schemeClr val="tx1"/>
                </a:solidFill>
              </a:rPr>
              <a:t>subscriber</a:t>
            </a:r>
            <a:r>
              <a:rPr lang="en-US" sz="2000" dirty="0">
                <a:solidFill>
                  <a:schemeClr val="tx1"/>
                </a:solidFill>
              </a:rPr>
              <a:t> to register with and receive notifications from a </a:t>
            </a:r>
            <a:r>
              <a:rPr lang="en-US" sz="2000" b="1" i="1" dirty="0">
                <a:solidFill>
                  <a:schemeClr val="tx1"/>
                </a:solidFill>
              </a:rPr>
              <a:t>provider</a:t>
            </a:r>
            <a:r>
              <a:rPr lang="en-US" sz="2000" dirty="0">
                <a:solidFill>
                  <a:schemeClr val="tx1"/>
                </a:solidFill>
              </a:rPr>
              <a:t>. An </a:t>
            </a:r>
            <a:r>
              <a:rPr lang="en-US" sz="2000" b="1" i="1" dirty="0">
                <a:solidFill>
                  <a:schemeClr val="tx1"/>
                </a:solidFill>
              </a:rPr>
              <a:t>event</a:t>
            </a:r>
            <a:r>
              <a:rPr lang="en-US" sz="2000" dirty="0">
                <a:solidFill>
                  <a:schemeClr val="tx1"/>
                </a:solidFill>
              </a:rPr>
              <a:t> sender pushes a notification that an </a:t>
            </a:r>
            <a:r>
              <a:rPr lang="en-US" sz="2000" b="1" i="1" dirty="0">
                <a:solidFill>
                  <a:schemeClr val="tx1"/>
                </a:solidFill>
              </a:rPr>
              <a:t>event</a:t>
            </a:r>
            <a:r>
              <a:rPr lang="en-US" sz="2000" dirty="0">
                <a:solidFill>
                  <a:schemeClr val="tx1"/>
                </a:solidFill>
              </a:rPr>
              <a:t> has happened. An </a:t>
            </a:r>
            <a:r>
              <a:rPr lang="en-US" sz="2000" b="1" i="1" dirty="0">
                <a:solidFill>
                  <a:schemeClr val="tx1"/>
                </a:solidFill>
              </a:rPr>
              <a:t>event</a:t>
            </a:r>
            <a:r>
              <a:rPr lang="en-US" sz="2000" dirty="0">
                <a:solidFill>
                  <a:schemeClr val="tx1"/>
                </a:solidFill>
              </a:rPr>
              <a:t> receiver receives that notification and defines a response to it. </a:t>
            </a:r>
          </a:p>
        </p:txBody>
      </p:sp>
      <p:sp>
        <p:nvSpPr>
          <p:cNvPr id="4" name="Title 1">
            <a:extLst>
              <a:ext uri="{FF2B5EF4-FFF2-40B4-BE49-F238E27FC236}">
                <a16:creationId xmlns:a16="http://schemas.microsoft.com/office/drawing/2014/main" id="{59611E96-6117-47D5-8E44-2723F974BD58}"/>
              </a:ext>
            </a:extLst>
          </p:cNvPr>
          <p:cNvSpPr>
            <a:spLocks noGrp="1"/>
          </p:cNvSpPr>
          <p:nvPr>
            <p:ph type="title"/>
          </p:nvPr>
        </p:nvSpPr>
        <p:spPr>
          <a:xfrm>
            <a:off x="1096963" y="287338"/>
            <a:ext cx="10058400" cy="1449387"/>
          </a:xfrm>
        </p:spPr>
        <p:txBody>
          <a:bodyPr>
            <a:normAutofit fontScale="90000"/>
          </a:bodyPr>
          <a:lstStyle/>
          <a:p>
            <a:r>
              <a:rPr lang="en-US" dirty="0">
                <a:solidFill>
                  <a:schemeClr val="tx1"/>
                </a:solidFill>
              </a:rPr>
              <a:t>Events – Publishing Based on the </a:t>
            </a:r>
            <a:r>
              <a:rPr lang="en-US" b="1" i="1" dirty="0" err="1">
                <a:solidFill>
                  <a:schemeClr val="tx1"/>
                </a:solidFill>
              </a:rPr>
              <a:t>EventHandler</a:t>
            </a:r>
            <a:r>
              <a:rPr lang="en-US" dirty="0">
                <a:solidFill>
                  <a:schemeClr val="tx1"/>
                </a:solidFill>
              </a:rPr>
              <a:t> Pattern</a:t>
            </a:r>
            <a:br>
              <a:rPr lang="en-US" dirty="0"/>
            </a:br>
            <a:r>
              <a:rPr lang="en-US" sz="1600" dirty="0">
                <a:hlinkClick r:id="rId4"/>
              </a:rPr>
              <a:t>https://docs.microsoft.com/en-us/dotnet/api/system.eventhandler?view=net-5.0#examples</a:t>
            </a:r>
            <a:br>
              <a:rPr lang="en-US" sz="1600" dirty="0"/>
            </a:br>
            <a:r>
              <a:rPr lang="en-US" sz="1600" dirty="0">
                <a:hlinkClick r:id="rId5"/>
              </a:rPr>
              <a:t>https://docs.microsoft.com/en-us/dotnet/standard/events/?view=net-5.0</a:t>
            </a:r>
            <a:endParaRPr lang="en-US" dirty="0"/>
          </a:p>
        </p:txBody>
      </p:sp>
    </p:spTree>
    <p:extLst>
      <p:ext uri="{BB962C8B-B14F-4D97-AF65-F5344CB8AC3E}">
        <p14:creationId xmlns:p14="http://schemas.microsoft.com/office/powerpoint/2010/main" val="6480335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B77FC91-43A5-434D-8004-80C4DBC16AD8}"/>
              </a:ext>
            </a:extLst>
          </p:cNvPr>
          <p:cNvSpPr>
            <a:spLocks noGrp="1"/>
          </p:cNvSpPr>
          <p:nvPr>
            <p:ph idx="1"/>
          </p:nvPr>
        </p:nvSpPr>
        <p:spPr>
          <a:xfrm>
            <a:off x="1096964" y="1896393"/>
            <a:ext cx="9743818" cy="2312604"/>
          </a:xfrm>
        </p:spPr>
        <p:txBody>
          <a:bodyPr>
            <a:noAutofit/>
          </a:bodyPr>
          <a:lstStyle/>
          <a:p>
            <a:pPr>
              <a:lnSpc>
                <a:spcPct val="100000"/>
              </a:lnSpc>
            </a:pPr>
            <a:r>
              <a:rPr lang="en-US" sz="2200" dirty="0">
                <a:solidFill>
                  <a:schemeClr val="tx1"/>
                </a:solidFill>
              </a:rPr>
              <a:t>The object that raises the </a:t>
            </a:r>
            <a:r>
              <a:rPr lang="en-US" sz="2200" b="1" i="1" dirty="0">
                <a:solidFill>
                  <a:schemeClr val="tx1"/>
                </a:solidFill>
              </a:rPr>
              <a:t>event</a:t>
            </a:r>
            <a:r>
              <a:rPr lang="en-US" sz="2200" dirty="0">
                <a:solidFill>
                  <a:schemeClr val="tx1"/>
                </a:solidFill>
              </a:rPr>
              <a:t> is called the </a:t>
            </a:r>
            <a:r>
              <a:rPr lang="en-US" sz="2200" b="1" i="1" dirty="0">
                <a:solidFill>
                  <a:schemeClr val="tx1"/>
                </a:solidFill>
              </a:rPr>
              <a:t>event</a:t>
            </a:r>
            <a:r>
              <a:rPr lang="en-US" sz="2200" dirty="0">
                <a:solidFill>
                  <a:schemeClr val="tx1"/>
                </a:solidFill>
              </a:rPr>
              <a:t> </a:t>
            </a:r>
            <a:r>
              <a:rPr lang="en-US" sz="2200" u="sng" dirty="0">
                <a:solidFill>
                  <a:schemeClr val="tx1"/>
                </a:solidFill>
              </a:rPr>
              <a:t>sender</a:t>
            </a:r>
            <a:r>
              <a:rPr lang="en-US" sz="2200" dirty="0">
                <a:solidFill>
                  <a:schemeClr val="tx1"/>
                </a:solidFill>
              </a:rPr>
              <a:t>. The </a:t>
            </a:r>
            <a:r>
              <a:rPr lang="en-US" sz="2200" b="1" i="1" dirty="0">
                <a:solidFill>
                  <a:schemeClr val="tx1"/>
                </a:solidFill>
              </a:rPr>
              <a:t>event</a:t>
            </a:r>
            <a:r>
              <a:rPr lang="en-US" sz="2200" dirty="0">
                <a:solidFill>
                  <a:schemeClr val="tx1"/>
                </a:solidFill>
              </a:rPr>
              <a:t> is typically a member (method) of the </a:t>
            </a:r>
            <a:r>
              <a:rPr lang="en-US" sz="2200" b="1" i="1" dirty="0">
                <a:solidFill>
                  <a:schemeClr val="tx1"/>
                </a:solidFill>
              </a:rPr>
              <a:t>event</a:t>
            </a:r>
            <a:r>
              <a:rPr lang="en-US" sz="2200" dirty="0">
                <a:solidFill>
                  <a:schemeClr val="tx1"/>
                </a:solidFill>
              </a:rPr>
              <a:t> </a:t>
            </a:r>
            <a:r>
              <a:rPr lang="en-US" sz="2200" u="sng" dirty="0">
                <a:solidFill>
                  <a:schemeClr val="tx1"/>
                </a:solidFill>
              </a:rPr>
              <a:t>sender</a:t>
            </a:r>
            <a:r>
              <a:rPr lang="en-US" sz="2200" dirty="0">
                <a:solidFill>
                  <a:schemeClr val="tx1"/>
                </a:solidFill>
              </a:rPr>
              <a:t>. To define an </a:t>
            </a:r>
            <a:r>
              <a:rPr lang="en-US" sz="2200" b="1" i="1" dirty="0">
                <a:solidFill>
                  <a:schemeClr val="tx1"/>
                </a:solidFill>
              </a:rPr>
              <a:t>event</a:t>
            </a:r>
            <a:r>
              <a:rPr lang="en-US" sz="2200" dirty="0">
                <a:solidFill>
                  <a:schemeClr val="tx1"/>
                </a:solidFill>
              </a:rPr>
              <a:t>, use the </a:t>
            </a:r>
            <a:r>
              <a:rPr lang="en-US" sz="2200" b="1" i="1" dirty="0">
                <a:solidFill>
                  <a:schemeClr val="tx1"/>
                </a:solidFill>
              </a:rPr>
              <a:t>event</a:t>
            </a:r>
            <a:r>
              <a:rPr lang="en-US" sz="2200" dirty="0">
                <a:solidFill>
                  <a:schemeClr val="tx1"/>
                </a:solidFill>
              </a:rPr>
              <a:t> keyword in the signature of your event class and specify the type of </a:t>
            </a:r>
            <a:r>
              <a:rPr lang="en-US" sz="2200" b="1" i="1" dirty="0">
                <a:solidFill>
                  <a:schemeClr val="tx1"/>
                </a:solidFill>
              </a:rPr>
              <a:t>delegate</a:t>
            </a:r>
            <a:r>
              <a:rPr lang="en-US" sz="2200" dirty="0">
                <a:solidFill>
                  <a:schemeClr val="tx1"/>
                </a:solidFill>
              </a:rPr>
              <a:t> for the event. </a:t>
            </a:r>
          </a:p>
          <a:p>
            <a:pPr>
              <a:lnSpc>
                <a:spcPct val="100000"/>
              </a:lnSpc>
            </a:pPr>
            <a:r>
              <a:rPr lang="en-US" sz="2200" dirty="0">
                <a:solidFill>
                  <a:schemeClr val="tx1"/>
                </a:solidFill>
              </a:rPr>
              <a:t>Add a method that is marked as </a:t>
            </a:r>
            <a:r>
              <a:rPr lang="en-US" sz="2200" b="1" i="1" dirty="0">
                <a:solidFill>
                  <a:schemeClr val="tx1"/>
                </a:solidFill>
              </a:rPr>
              <a:t>protected</a:t>
            </a:r>
            <a:r>
              <a:rPr lang="en-US" sz="2200" dirty="0">
                <a:solidFill>
                  <a:schemeClr val="tx1"/>
                </a:solidFill>
              </a:rPr>
              <a:t> and </a:t>
            </a:r>
            <a:r>
              <a:rPr lang="en-US" sz="2200" b="1" i="1" dirty="0">
                <a:solidFill>
                  <a:schemeClr val="tx1"/>
                </a:solidFill>
              </a:rPr>
              <a:t>virtual</a:t>
            </a:r>
            <a:r>
              <a:rPr lang="en-US" sz="2200" b="1" dirty="0">
                <a:solidFill>
                  <a:schemeClr val="tx1"/>
                </a:solidFill>
              </a:rPr>
              <a:t>,</a:t>
            </a:r>
            <a:r>
              <a:rPr lang="en-US" sz="2200" dirty="0">
                <a:solidFill>
                  <a:schemeClr val="tx1"/>
                </a:solidFill>
              </a:rPr>
              <a:t> conventionally named ‘</a:t>
            </a:r>
            <a:r>
              <a:rPr lang="en-US" sz="2200" dirty="0">
                <a:solidFill>
                  <a:srgbClr val="FF0000"/>
                </a:solidFill>
              </a:rPr>
              <a:t>On[</a:t>
            </a:r>
            <a:r>
              <a:rPr lang="en-US" sz="2200" dirty="0" err="1">
                <a:solidFill>
                  <a:srgbClr val="FF0000"/>
                </a:solidFill>
              </a:rPr>
              <a:t>EventName</a:t>
            </a:r>
            <a:r>
              <a:rPr lang="en-US" sz="2200" dirty="0">
                <a:solidFill>
                  <a:srgbClr val="FF0000"/>
                </a:solidFill>
              </a:rPr>
              <a:t>]()</a:t>
            </a:r>
            <a:r>
              <a:rPr lang="en-US" sz="2200" dirty="0">
                <a:solidFill>
                  <a:schemeClr val="tx1"/>
                </a:solidFill>
              </a:rPr>
              <a:t>’ (‘</a:t>
            </a:r>
            <a:r>
              <a:rPr lang="en-US" sz="2200" dirty="0" err="1">
                <a:solidFill>
                  <a:srgbClr val="FF0000"/>
                </a:solidFill>
              </a:rPr>
              <a:t>OnDataReceived</a:t>
            </a:r>
            <a:r>
              <a:rPr lang="en-US" sz="2200" dirty="0">
                <a:solidFill>
                  <a:srgbClr val="FF0000"/>
                </a:solidFill>
              </a:rPr>
              <a:t>()</a:t>
            </a:r>
            <a:r>
              <a:rPr lang="en-US" sz="2200" dirty="0">
                <a:solidFill>
                  <a:schemeClr val="tx1"/>
                </a:solidFill>
              </a:rPr>
              <a:t>’). The method should take one parameter of object </a:t>
            </a:r>
            <a:r>
              <a:rPr lang="en-US" sz="2200" b="1" i="1" dirty="0">
                <a:solidFill>
                  <a:schemeClr val="tx1"/>
                </a:solidFill>
              </a:rPr>
              <a:t>type</a:t>
            </a:r>
            <a:r>
              <a:rPr lang="en-US" sz="2200" dirty="0">
                <a:solidFill>
                  <a:schemeClr val="tx1"/>
                </a:solidFill>
              </a:rPr>
              <a:t> </a:t>
            </a:r>
            <a:r>
              <a:rPr lang="en-US" sz="2200" b="1" i="1" dirty="0" err="1">
                <a:solidFill>
                  <a:schemeClr val="tx1"/>
                </a:solidFill>
              </a:rPr>
              <a:t>EventArgs</a:t>
            </a:r>
            <a:r>
              <a:rPr lang="en-US" sz="2200" b="1" i="1" dirty="0">
                <a:solidFill>
                  <a:schemeClr val="tx1"/>
                </a:solidFill>
              </a:rPr>
              <a:t> </a:t>
            </a:r>
            <a:r>
              <a:rPr lang="en-US" sz="2200" dirty="0">
                <a:solidFill>
                  <a:schemeClr val="tx1"/>
                </a:solidFill>
              </a:rPr>
              <a:t>(or a derived </a:t>
            </a:r>
            <a:r>
              <a:rPr lang="en-US" sz="2200" b="1" i="1" dirty="0">
                <a:solidFill>
                  <a:schemeClr val="tx1"/>
                </a:solidFill>
              </a:rPr>
              <a:t>type</a:t>
            </a:r>
            <a:r>
              <a:rPr lang="en-US" sz="2200" dirty="0">
                <a:solidFill>
                  <a:schemeClr val="tx1"/>
                </a:solidFill>
              </a:rPr>
              <a:t>).</a:t>
            </a:r>
          </a:p>
        </p:txBody>
      </p:sp>
      <p:pic>
        <p:nvPicPr>
          <p:cNvPr id="6" name="Picture 5">
            <a:extLst>
              <a:ext uri="{FF2B5EF4-FFF2-40B4-BE49-F238E27FC236}">
                <a16:creationId xmlns:a16="http://schemas.microsoft.com/office/drawing/2014/main" id="{DADEFBA4-C7C4-418F-B0D2-CD2C7A67231A}"/>
              </a:ext>
            </a:extLst>
          </p:cNvPr>
          <p:cNvPicPr>
            <a:picLocks noChangeAspect="1"/>
          </p:cNvPicPr>
          <p:nvPr/>
        </p:nvPicPr>
        <p:blipFill>
          <a:blip r:embed="rId2"/>
          <a:stretch>
            <a:fillRect/>
          </a:stretch>
        </p:blipFill>
        <p:spPr>
          <a:xfrm>
            <a:off x="6622312" y="3908203"/>
            <a:ext cx="4638735" cy="2426146"/>
          </a:xfrm>
          <a:prstGeom prst="rect">
            <a:avLst/>
          </a:prstGeom>
          <a:ln w="25400">
            <a:solidFill>
              <a:schemeClr val="accent2"/>
            </a:solidFill>
          </a:ln>
          <a:effectLst/>
        </p:spPr>
      </p:pic>
      <p:sp>
        <p:nvSpPr>
          <p:cNvPr id="9" name="Title 1">
            <a:extLst>
              <a:ext uri="{FF2B5EF4-FFF2-40B4-BE49-F238E27FC236}">
                <a16:creationId xmlns:a16="http://schemas.microsoft.com/office/drawing/2014/main" id="{884552F7-D3E1-4536-9317-022EB205146B}"/>
              </a:ext>
            </a:extLst>
          </p:cNvPr>
          <p:cNvSpPr>
            <a:spLocks noGrp="1"/>
          </p:cNvSpPr>
          <p:nvPr>
            <p:ph type="title"/>
          </p:nvPr>
        </p:nvSpPr>
        <p:spPr>
          <a:xfrm>
            <a:off x="1096963" y="287338"/>
            <a:ext cx="10058400" cy="1449387"/>
          </a:xfrm>
        </p:spPr>
        <p:txBody>
          <a:bodyPr>
            <a:normAutofit fontScale="90000"/>
          </a:bodyPr>
          <a:lstStyle/>
          <a:p>
            <a:r>
              <a:rPr lang="en-US" dirty="0">
                <a:solidFill>
                  <a:schemeClr val="tx1"/>
                </a:solidFill>
              </a:rPr>
              <a:t>Events – Publishing Based on the </a:t>
            </a:r>
            <a:r>
              <a:rPr lang="en-US" b="1" i="1" dirty="0" err="1">
                <a:solidFill>
                  <a:schemeClr val="tx1"/>
                </a:solidFill>
              </a:rPr>
              <a:t>EventHandler</a:t>
            </a:r>
            <a:r>
              <a:rPr lang="en-US" dirty="0">
                <a:solidFill>
                  <a:schemeClr val="tx1"/>
                </a:solidFill>
              </a:rPr>
              <a:t> Pattern</a:t>
            </a:r>
            <a:br>
              <a:rPr lang="en-US" dirty="0"/>
            </a:br>
            <a:r>
              <a:rPr lang="en-US" sz="1600" dirty="0">
                <a:hlinkClick r:id="rId3"/>
              </a:rPr>
              <a:t>https://docs.microsoft.com/en-us/dotnet/api/system.eventhandler?view=net-5.0#examples</a:t>
            </a:r>
            <a:br>
              <a:rPr lang="en-US" sz="1600" dirty="0"/>
            </a:br>
            <a:r>
              <a:rPr lang="en-US" sz="1600" dirty="0">
                <a:hlinkClick r:id="rId4"/>
              </a:rPr>
              <a:t>https://docs.microsoft.com/en-us/dotnet/standard/events/?view=net-5.0</a:t>
            </a:r>
            <a:endParaRPr lang="en-US" dirty="0"/>
          </a:p>
        </p:txBody>
      </p:sp>
      <p:sp>
        <p:nvSpPr>
          <p:cNvPr id="2" name="Rectangle 1">
            <a:extLst>
              <a:ext uri="{FF2B5EF4-FFF2-40B4-BE49-F238E27FC236}">
                <a16:creationId xmlns:a16="http://schemas.microsoft.com/office/drawing/2014/main" id="{22F428E3-7F11-4216-83D4-392CCB96ECAC}"/>
              </a:ext>
            </a:extLst>
          </p:cNvPr>
          <p:cNvSpPr/>
          <p:nvPr/>
        </p:nvSpPr>
        <p:spPr>
          <a:xfrm>
            <a:off x="1096963" y="4228724"/>
            <a:ext cx="5487636" cy="2172076"/>
          </a:xfrm>
          <a:prstGeom prst="rect">
            <a:avLst/>
          </a:prstGeom>
        </p:spPr>
        <p:txBody>
          <a:bodyPr wrap="square" anchor="ctr">
            <a:normAutofit/>
          </a:bodyPr>
          <a:lstStyle/>
          <a:p>
            <a:pPr>
              <a:lnSpc>
                <a:spcPct val="100000"/>
              </a:lnSpc>
            </a:pPr>
            <a:r>
              <a:rPr lang="en-US" sz="2200" dirty="0"/>
              <a:t>Derived classes can </a:t>
            </a:r>
            <a:r>
              <a:rPr lang="en-US" sz="2200" b="1" i="1" dirty="0"/>
              <a:t>override</a:t>
            </a:r>
            <a:r>
              <a:rPr lang="en-US" sz="2200" dirty="0"/>
              <a:t> this method. A derived class should always call the ‘</a:t>
            </a:r>
            <a:r>
              <a:rPr lang="en-US" sz="2200" dirty="0">
                <a:solidFill>
                  <a:srgbClr val="FF0000"/>
                </a:solidFill>
              </a:rPr>
              <a:t>On[</a:t>
            </a:r>
            <a:r>
              <a:rPr lang="en-US" sz="2200" dirty="0" err="1">
                <a:solidFill>
                  <a:srgbClr val="FF0000"/>
                </a:solidFill>
              </a:rPr>
              <a:t>EventName</a:t>
            </a:r>
            <a:r>
              <a:rPr lang="en-US" sz="2200" dirty="0">
                <a:solidFill>
                  <a:srgbClr val="FF0000"/>
                </a:solidFill>
              </a:rPr>
              <a:t>]()</a:t>
            </a:r>
            <a:r>
              <a:rPr lang="en-US" sz="2200" dirty="0"/>
              <a:t>’ method of the base class to ensure that registered </a:t>
            </a:r>
            <a:r>
              <a:rPr lang="en-US" sz="2200" b="1" i="1" dirty="0"/>
              <a:t>delegates</a:t>
            </a:r>
            <a:r>
              <a:rPr lang="en-US" sz="2200" dirty="0"/>
              <a:t> receive the event. </a:t>
            </a:r>
          </a:p>
        </p:txBody>
      </p:sp>
    </p:spTree>
    <p:extLst>
      <p:ext uri="{BB962C8B-B14F-4D97-AF65-F5344CB8AC3E}">
        <p14:creationId xmlns:p14="http://schemas.microsoft.com/office/powerpoint/2010/main" val="3785316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2B5DA9-E2DB-418A-8764-BDF1D4ED1A39}"/>
              </a:ext>
            </a:extLst>
          </p:cNvPr>
          <p:cNvSpPr>
            <a:spLocks noGrp="1"/>
          </p:cNvSpPr>
          <p:nvPr>
            <p:ph idx="1"/>
          </p:nvPr>
        </p:nvSpPr>
        <p:spPr>
          <a:xfrm>
            <a:off x="1101228" y="2019804"/>
            <a:ext cx="5800096" cy="1838360"/>
          </a:xfrm>
        </p:spPr>
        <p:txBody>
          <a:bodyPr anchor="ctr">
            <a:noAutofit/>
          </a:bodyPr>
          <a:lstStyle/>
          <a:p>
            <a:r>
              <a:rPr lang="en-US" sz="2000" dirty="0">
                <a:solidFill>
                  <a:schemeClr val="tx1"/>
                </a:solidFill>
              </a:rPr>
              <a:t>1. (If not sending custom data with your event, go to 3a) Declare the class for your custom data at a scope that is visible to both your publisher and subscriber classes. Then, add the required members to hold your custom event data.</a:t>
            </a:r>
            <a:r>
              <a:rPr lang="en-US" sz="2000" dirty="0">
                <a:solidFill>
                  <a:schemeClr val="tx1"/>
                </a:solidFill>
                <a:sym typeface="Wingdings" panose="05000000000000000000" pitchFamily="2" charset="2"/>
              </a:rPr>
              <a:t>       </a:t>
            </a:r>
            <a:endParaRPr lang="en-US" sz="2000" dirty="0">
              <a:solidFill>
                <a:schemeClr val="tx1"/>
              </a:solidFill>
            </a:endParaRPr>
          </a:p>
        </p:txBody>
      </p:sp>
      <p:sp>
        <p:nvSpPr>
          <p:cNvPr id="8" name="Title 1">
            <a:extLst>
              <a:ext uri="{FF2B5EF4-FFF2-40B4-BE49-F238E27FC236}">
                <a16:creationId xmlns:a16="http://schemas.microsoft.com/office/drawing/2014/main" id="{D6C84A9D-7E34-4980-8B5D-59B4547AD480}"/>
              </a:ext>
            </a:extLst>
          </p:cNvPr>
          <p:cNvSpPr>
            <a:spLocks noGrp="1"/>
          </p:cNvSpPr>
          <p:nvPr>
            <p:ph type="title"/>
          </p:nvPr>
        </p:nvSpPr>
        <p:spPr>
          <a:xfrm>
            <a:off x="1096963" y="287338"/>
            <a:ext cx="10058400" cy="1449387"/>
          </a:xfrm>
        </p:spPr>
        <p:txBody>
          <a:bodyPr>
            <a:normAutofit fontScale="90000"/>
          </a:bodyPr>
          <a:lstStyle/>
          <a:p>
            <a:r>
              <a:rPr lang="en-US" dirty="0">
                <a:solidFill>
                  <a:schemeClr val="tx1"/>
                </a:solidFill>
              </a:rPr>
              <a:t>Events – Publishing Based on the </a:t>
            </a:r>
            <a:r>
              <a:rPr lang="en-US" b="1" i="1" dirty="0" err="1">
                <a:solidFill>
                  <a:schemeClr val="tx1"/>
                </a:solidFill>
              </a:rPr>
              <a:t>EventHandler</a:t>
            </a:r>
            <a:r>
              <a:rPr lang="en-US" dirty="0">
                <a:solidFill>
                  <a:schemeClr val="tx1"/>
                </a:solidFill>
              </a:rPr>
              <a:t> Pattern – Step by Step</a:t>
            </a:r>
            <a:br>
              <a:rPr lang="en-US" dirty="0"/>
            </a:br>
            <a:r>
              <a:rPr lang="en-US" sz="1600" dirty="0">
                <a:hlinkClick r:id="rId2"/>
              </a:rPr>
              <a:t>https://docs.microsoft.com/en-us/dotnet/csharp/programming-guide/events/how-to-publish-events-that-conform-to-net-framework-guidelines</a:t>
            </a:r>
            <a:endParaRPr lang="en-US" dirty="0"/>
          </a:p>
        </p:txBody>
      </p:sp>
      <p:pic>
        <p:nvPicPr>
          <p:cNvPr id="9" name="Picture 8">
            <a:extLst>
              <a:ext uri="{FF2B5EF4-FFF2-40B4-BE49-F238E27FC236}">
                <a16:creationId xmlns:a16="http://schemas.microsoft.com/office/drawing/2014/main" id="{D1E94497-E0CB-43AC-B90B-F04C31CF1E35}"/>
              </a:ext>
            </a:extLst>
          </p:cNvPr>
          <p:cNvPicPr>
            <a:picLocks noChangeAspect="1"/>
          </p:cNvPicPr>
          <p:nvPr/>
        </p:nvPicPr>
        <p:blipFill>
          <a:blip r:embed="rId3"/>
          <a:stretch>
            <a:fillRect/>
          </a:stretch>
        </p:blipFill>
        <p:spPr>
          <a:xfrm>
            <a:off x="6953574" y="2001586"/>
            <a:ext cx="4145204" cy="2979367"/>
          </a:xfrm>
          <a:prstGeom prst="rect">
            <a:avLst/>
          </a:prstGeom>
          <a:ln w="25400">
            <a:solidFill>
              <a:schemeClr val="accent2"/>
            </a:solidFill>
          </a:ln>
          <a:effectLst/>
        </p:spPr>
      </p:pic>
      <p:sp>
        <p:nvSpPr>
          <p:cNvPr id="10" name="Rectangle 9">
            <a:extLst>
              <a:ext uri="{FF2B5EF4-FFF2-40B4-BE49-F238E27FC236}">
                <a16:creationId xmlns:a16="http://schemas.microsoft.com/office/drawing/2014/main" id="{052EC698-3851-499F-8C33-016F11A5C404}"/>
              </a:ext>
            </a:extLst>
          </p:cNvPr>
          <p:cNvSpPr/>
          <p:nvPr/>
        </p:nvSpPr>
        <p:spPr>
          <a:xfrm>
            <a:off x="1093222" y="3858164"/>
            <a:ext cx="5808102" cy="1628777"/>
          </a:xfrm>
          <a:prstGeom prst="rect">
            <a:avLst/>
          </a:prstGeom>
        </p:spPr>
        <p:txBody>
          <a:bodyPr wrap="square" anchor="b">
            <a:normAutofit fontScale="85000" lnSpcReduction="10000"/>
          </a:bodyPr>
          <a:lstStyle/>
          <a:p>
            <a:r>
              <a:rPr lang="en-US" sz="2400" dirty="0"/>
              <a:t>2. (Skip if using generic version of </a:t>
            </a:r>
            <a:r>
              <a:rPr lang="en-US" sz="2400" b="1" i="1" dirty="0" err="1"/>
              <a:t>EventHandler</a:t>
            </a:r>
            <a:r>
              <a:rPr lang="en-US" sz="2400" b="1" i="1" dirty="0"/>
              <a:t>&lt;</a:t>
            </a:r>
            <a:r>
              <a:rPr lang="en-US" sz="2400" b="1" i="1" dirty="0" err="1"/>
              <a:t>TEventArgs</a:t>
            </a:r>
            <a:r>
              <a:rPr lang="en-US" sz="2400" b="1" i="1" dirty="0"/>
              <a:t>&gt;</a:t>
            </a:r>
            <a:r>
              <a:rPr lang="en-US" sz="2400" dirty="0"/>
              <a:t>). Declare a delegate in your publishing class. Use a name ending with </a:t>
            </a:r>
            <a:r>
              <a:rPr lang="en-US" sz="2400" b="1" i="1" dirty="0" err="1"/>
              <a:t>EventHandler</a:t>
            </a:r>
            <a:r>
              <a:rPr lang="en-US" sz="2400" dirty="0"/>
              <a:t>. The second parameter specifies your custom </a:t>
            </a:r>
            <a:r>
              <a:rPr lang="en-US" sz="2400" b="1" i="1" dirty="0" err="1"/>
              <a:t>EventArgs</a:t>
            </a:r>
            <a:r>
              <a:rPr lang="en-US" sz="2400" dirty="0"/>
              <a:t> class type.</a:t>
            </a:r>
          </a:p>
        </p:txBody>
      </p:sp>
      <p:pic>
        <p:nvPicPr>
          <p:cNvPr id="11" name="Picture 10">
            <a:extLst>
              <a:ext uri="{FF2B5EF4-FFF2-40B4-BE49-F238E27FC236}">
                <a16:creationId xmlns:a16="http://schemas.microsoft.com/office/drawing/2014/main" id="{C9AF084D-F5D8-4DCF-B1C9-1808B1690B70}"/>
              </a:ext>
            </a:extLst>
          </p:cNvPr>
          <p:cNvPicPr>
            <a:picLocks noChangeAspect="1"/>
          </p:cNvPicPr>
          <p:nvPr/>
        </p:nvPicPr>
        <p:blipFill>
          <a:blip r:embed="rId4"/>
          <a:stretch>
            <a:fillRect/>
          </a:stretch>
        </p:blipFill>
        <p:spPr>
          <a:xfrm>
            <a:off x="1096963" y="5501693"/>
            <a:ext cx="10001815" cy="508824"/>
          </a:xfrm>
          <a:prstGeom prst="rect">
            <a:avLst/>
          </a:prstGeom>
          <a:ln w="25400">
            <a:solidFill>
              <a:schemeClr val="accent2"/>
            </a:solidFill>
          </a:ln>
          <a:effectLst/>
        </p:spPr>
      </p:pic>
    </p:spTree>
    <p:extLst>
      <p:ext uri="{BB962C8B-B14F-4D97-AF65-F5344CB8AC3E}">
        <p14:creationId xmlns:p14="http://schemas.microsoft.com/office/powerpoint/2010/main" val="30900814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655113-8DDB-4837-A4BB-78D83D91CECB}"/>
              </a:ext>
            </a:extLst>
          </p:cNvPr>
          <p:cNvSpPr>
            <a:spLocks noGrp="1"/>
          </p:cNvSpPr>
          <p:nvPr>
            <p:ph idx="1"/>
          </p:nvPr>
        </p:nvSpPr>
        <p:spPr>
          <a:xfrm>
            <a:off x="836285" y="1875826"/>
            <a:ext cx="10968205" cy="4561733"/>
          </a:xfrm>
        </p:spPr>
        <p:txBody>
          <a:bodyPr>
            <a:noAutofit/>
          </a:bodyPr>
          <a:lstStyle/>
          <a:p>
            <a:r>
              <a:rPr lang="en-US" sz="2400" dirty="0">
                <a:solidFill>
                  <a:schemeClr val="tx1"/>
                </a:solidFill>
              </a:rPr>
              <a:t>3. Declare the event in your publishing class by using </a:t>
            </a:r>
            <a:r>
              <a:rPr lang="en-US" sz="2400" u="sng" dirty="0">
                <a:solidFill>
                  <a:schemeClr val="tx1"/>
                </a:solidFill>
              </a:rPr>
              <a:t>one</a:t>
            </a:r>
            <a:r>
              <a:rPr lang="en-US" sz="2400" dirty="0">
                <a:solidFill>
                  <a:schemeClr val="tx1"/>
                </a:solidFill>
              </a:rPr>
              <a:t> of the following steps.</a:t>
            </a:r>
          </a:p>
          <a:p>
            <a:pPr marL="0" indent="0">
              <a:buNone/>
            </a:pPr>
            <a:r>
              <a:rPr lang="en-US" sz="1800" dirty="0">
                <a:solidFill>
                  <a:schemeClr val="tx1"/>
                </a:solidFill>
              </a:rPr>
              <a:t>a. If you have </a:t>
            </a:r>
            <a:r>
              <a:rPr lang="en-US" sz="1800" u="sng" dirty="0">
                <a:solidFill>
                  <a:schemeClr val="tx1"/>
                </a:solidFill>
              </a:rPr>
              <a:t>no custom </a:t>
            </a:r>
            <a:r>
              <a:rPr lang="en-US" sz="1800" u="sng" dirty="0" err="1">
                <a:solidFill>
                  <a:schemeClr val="tx1"/>
                </a:solidFill>
              </a:rPr>
              <a:t>EventArgs</a:t>
            </a:r>
            <a:r>
              <a:rPr lang="en-US" sz="1800" u="sng" dirty="0">
                <a:solidFill>
                  <a:schemeClr val="tx1"/>
                </a:solidFill>
              </a:rPr>
              <a:t> class</a:t>
            </a:r>
            <a:r>
              <a:rPr lang="en-US" sz="1800" dirty="0">
                <a:solidFill>
                  <a:schemeClr val="tx1"/>
                </a:solidFill>
              </a:rPr>
              <a:t>, your Event type will be the non-generic </a:t>
            </a:r>
            <a:r>
              <a:rPr lang="en-US" sz="1800" dirty="0" err="1">
                <a:solidFill>
                  <a:schemeClr val="tx1"/>
                </a:solidFill>
              </a:rPr>
              <a:t>EventHandler</a:t>
            </a:r>
            <a:r>
              <a:rPr lang="en-US" sz="1800" dirty="0">
                <a:solidFill>
                  <a:schemeClr val="tx1"/>
                </a:solidFill>
              </a:rPr>
              <a:t> delegate. You do not have to declare the delegate because it is already declared in the </a:t>
            </a:r>
            <a:r>
              <a:rPr lang="en-US" sz="1800" b="1" i="1" dirty="0">
                <a:solidFill>
                  <a:schemeClr val="tx1"/>
                </a:solidFill>
              </a:rPr>
              <a:t>System</a:t>
            </a:r>
            <a:r>
              <a:rPr lang="en-US" sz="1800" dirty="0">
                <a:solidFill>
                  <a:schemeClr val="tx1"/>
                </a:solidFill>
              </a:rPr>
              <a:t> namespace. Add the following code to your publisher class.</a:t>
            </a:r>
          </a:p>
          <a:p>
            <a:pPr marL="0" indent="0">
              <a:buNone/>
            </a:pPr>
            <a:endParaRPr lang="en-US" sz="1800" dirty="0">
              <a:solidFill>
                <a:schemeClr val="tx1"/>
              </a:solidFill>
            </a:endParaRPr>
          </a:p>
          <a:p>
            <a:pPr marL="0" indent="0">
              <a:buNone/>
            </a:pPr>
            <a:r>
              <a:rPr lang="en-US" sz="1800" dirty="0">
                <a:solidFill>
                  <a:schemeClr val="tx1"/>
                </a:solidFill>
              </a:rPr>
              <a:t>b. If you are </a:t>
            </a:r>
            <a:r>
              <a:rPr lang="en-US" sz="1800" u="sng" dirty="0">
                <a:solidFill>
                  <a:schemeClr val="tx1"/>
                </a:solidFill>
              </a:rPr>
              <a:t>using the non-generic version of </a:t>
            </a:r>
            <a:r>
              <a:rPr lang="en-US" sz="1800" u="sng" dirty="0" err="1">
                <a:solidFill>
                  <a:schemeClr val="tx1"/>
                </a:solidFill>
              </a:rPr>
              <a:t>EventHandler</a:t>
            </a:r>
            <a:r>
              <a:rPr lang="en-US" sz="1800" dirty="0">
                <a:solidFill>
                  <a:schemeClr val="tx1"/>
                </a:solidFill>
              </a:rPr>
              <a:t> AND </a:t>
            </a:r>
            <a:r>
              <a:rPr lang="en-US" sz="1800" u="sng" dirty="0">
                <a:solidFill>
                  <a:schemeClr val="tx1"/>
                </a:solidFill>
              </a:rPr>
              <a:t>have a custom class derived from </a:t>
            </a:r>
            <a:r>
              <a:rPr lang="en-US" sz="1800" u="sng" dirty="0" err="1">
                <a:solidFill>
                  <a:schemeClr val="tx1"/>
                </a:solidFill>
              </a:rPr>
              <a:t>EventArgs</a:t>
            </a:r>
            <a:r>
              <a:rPr lang="en-US" sz="1800" dirty="0">
                <a:solidFill>
                  <a:schemeClr val="tx1"/>
                </a:solidFill>
              </a:rPr>
              <a:t>, declare your event inside your publishing class and use your delegate from step 2 as the type.</a:t>
            </a:r>
          </a:p>
          <a:p>
            <a:pPr marL="0" indent="0">
              <a:buNone/>
            </a:pPr>
            <a:endParaRPr lang="en-US" sz="1800" dirty="0">
              <a:solidFill>
                <a:schemeClr val="tx1"/>
              </a:solidFill>
            </a:endParaRPr>
          </a:p>
          <a:p>
            <a:pPr marL="0" indent="0">
              <a:buNone/>
            </a:pPr>
            <a:r>
              <a:rPr lang="en-US" sz="1800" dirty="0">
                <a:solidFill>
                  <a:schemeClr val="tx1"/>
                </a:solidFill>
              </a:rPr>
              <a:t>c. If you are </a:t>
            </a:r>
            <a:r>
              <a:rPr lang="en-US" sz="1800" u="sng" dirty="0">
                <a:solidFill>
                  <a:schemeClr val="tx1"/>
                </a:solidFill>
              </a:rPr>
              <a:t>using the generic version</a:t>
            </a:r>
            <a:r>
              <a:rPr lang="en-US" sz="1800" dirty="0">
                <a:solidFill>
                  <a:schemeClr val="tx1"/>
                </a:solidFill>
              </a:rPr>
              <a:t>, you do not need a custom delegate. Instead, in your publishing class, specify your event type as </a:t>
            </a:r>
            <a:r>
              <a:rPr lang="en-US" sz="1800" b="1" i="1" dirty="0" err="1">
                <a:solidFill>
                  <a:srgbClr val="FF0000"/>
                </a:solidFill>
              </a:rPr>
              <a:t>EventHandler</a:t>
            </a:r>
            <a:r>
              <a:rPr lang="en-US" sz="1800" b="1" i="1" dirty="0">
                <a:solidFill>
                  <a:srgbClr val="FF0000"/>
                </a:solidFill>
              </a:rPr>
              <a:t>&lt;</a:t>
            </a:r>
            <a:r>
              <a:rPr lang="en-US" sz="1800" b="1" i="1" dirty="0" err="1">
                <a:solidFill>
                  <a:srgbClr val="FF0000"/>
                </a:solidFill>
              </a:rPr>
              <a:t>CustomEventArgs</a:t>
            </a:r>
            <a:r>
              <a:rPr lang="en-US" sz="1800" b="1" i="1" dirty="0">
                <a:solidFill>
                  <a:srgbClr val="FF0000"/>
                </a:solidFill>
              </a:rPr>
              <a:t>&gt;</a:t>
            </a:r>
            <a:r>
              <a:rPr lang="en-US" sz="1800" dirty="0">
                <a:solidFill>
                  <a:schemeClr val="tx1"/>
                </a:solidFill>
              </a:rPr>
              <a:t>, substituting the name of your own class between the angle brackets.</a:t>
            </a:r>
          </a:p>
        </p:txBody>
      </p:sp>
      <p:sp>
        <p:nvSpPr>
          <p:cNvPr id="4" name="Title 1">
            <a:extLst>
              <a:ext uri="{FF2B5EF4-FFF2-40B4-BE49-F238E27FC236}">
                <a16:creationId xmlns:a16="http://schemas.microsoft.com/office/drawing/2014/main" id="{0A6E8EC8-85D4-4CD2-A887-43FFA26A0818}"/>
              </a:ext>
            </a:extLst>
          </p:cNvPr>
          <p:cNvSpPr>
            <a:spLocks noGrp="1"/>
          </p:cNvSpPr>
          <p:nvPr>
            <p:ph type="title"/>
          </p:nvPr>
        </p:nvSpPr>
        <p:spPr>
          <a:xfrm>
            <a:off x="1096963" y="287338"/>
            <a:ext cx="10058400" cy="1449387"/>
          </a:xfrm>
        </p:spPr>
        <p:txBody>
          <a:bodyPr>
            <a:normAutofit fontScale="90000"/>
          </a:bodyPr>
          <a:lstStyle/>
          <a:p>
            <a:r>
              <a:rPr lang="en-US" dirty="0">
                <a:solidFill>
                  <a:schemeClr val="tx1"/>
                </a:solidFill>
              </a:rPr>
              <a:t>Events – Publishing Based on the </a:t>
            </a:r>
            <a:r>
              <a:rPr lang="en-US" b="1" i="1" dirty="0" err="1">
                <a:solidFill>
                  <a:schemeClr val="tx1"/>
                </a:solidFill>
              </a:rPr>
              <a:t>EventHandler</a:t>
            </a:r>
            <a:r>
              <a:rPr lang="en-US" dirty="0">
                <a:solidFill>
                  <a:schemeClr val="tx1"/>
                </a:solidFill>
              </a:rPr>
              <a:t> Pattern – Step by Step</a:t>
            </a:r>
            <a:br>
              <a:rPr lang="en-US" dirty="0"/>
            </a:br>
            <a:r>
              <a:rPr lang="en-US" sz="1600" dirty="0">
                <a:hlinkClick r:id="rId2"/>
              </a:rPr>
              <a:t>https://docs.microsoft.com/en-us/dotnet/csharp/programming-guide/events/how-to-publish-events-that-conform-to-net-framework-guidelines</a:t>
            </a:r>
            <a:endParaRPr lang="en-US" dirty="0"/>
          </a:p>
        </p:txBody>
      </p:sp>
      <p:pic>
        <p:nvPicPr>
          <p:cNvPr id="5" name="Picture 4">
            <a:extLst>
              <a:ext uri="{FF2B5EF4-FFF2-40B4-BE49-F238E27FC236}">
                <a16:creationId xmlns:a16="http://schemas.microsoft.com/office/drawing/2014/main" id="{79C49090-02B5-46EE-BDC7-DAAF3B139E46}"/>
              </a:ext>
            </a:extLst>
          </p:cNvPr>
          <p:cNvPicPr>
            <a:picLocks noChangeAspect="1"/>
          </p:cNvPicPr>
          <p:nvPr/>
        </p:nvPicPr>
        <p:blipFill>
          <a:blip r:embed="rId3"/>
          <a:stretch>
            <a:fillRect/>
          </a:stretch>
        </p:blipFill>
        <p:spPr>
          <a:xfrm>
            <a:off x="3206925" y="3189699"/>
            <a:ext cx="7079117" cy="686572"/>
          </a:xfrm>
          <a:prstGeom prst="rect">
            <a:avLst/>
          </a:prstGeom>
          <a:ln w="25400">
            <a:solidFill>
              <a:schemeClr val="accent2"/>
            </a:solidFill>
          </a:ln>
          <a:effectLst/>
        </p:spPr>
      </p:pic>
      <p:pic>
        <p:nvPicPr>
          <p:cNvPr id="6" name="Picture 5">
            <a:extLst>
              <a:ext uri="{FF2B5EF4-FFF2-40B4-BE49-F238E27FC236}">
                <a16:creationId xmlns:a16="http://schemas.microsoft.com/office/drawing/2014/main" id="{F6754A84-4B33-4506-9249-D9CED3DBE0EC}"/>
              </a:ext>
            </a:extLst>
          </p:cNvPr>
          <p:cNvPicPr>
            <a:picLocks noChangeAspect="1"/>
          </p:cNvPicPr>
          <p:nvPr/>
        </p:nvPicPr>
        <p:blipFill>
          <a:blip r:embed="rId4"/>
          <a:stretch>
            <a:fillRect/>
          </a:stretch>
        </p:blipFill>
        <p:spPr>
          <a:xfrm>
            <a:off x="3206927" y="4684225"/>
            <a:ext cx="7079115" cy="569214"/>
          </a:xfrm>
          <a:prstGeom prst="rect">
            <a:avLst/>
          </a:prstGeom>
          <a:ln w="25400">
            <a:solidFill>
              <a:schemeClr val="accent2"/>
            </a:solidFill>
          </a:ln>
          <a:effectLst/>
        </p:spPr>
      </p:pic>
      <p:pic>
        <p:nvPicPr>
          <p:cNvPr id="7" name="Picture 6">
            <a:extLst>
              <a:ext uri="{FF2B5EF4-FFF2-40B4-BE49-F238E27FC236}">
                <a16:creationId xmlns:a16="http://schemas.microsoft.com/office/drawing/2014/main" id="{E4D16DF0-7E47-45F4-A34C-A1B0180982C7}"/>
              </a:ext>
            </a:extLst>
          </p:cNvPr>
          <p:cNvPicPr>
            <a:picLocks noChangeAspect="1"/>
          </p:cNvPicPr>
          <p:nvPr/>
        </p:nvPicPr>
        <p:blipFill>
          <a:blip r:embed="rId5"/>
          <a:stretch>
            <a:fillRect/>
          </a:stretch>
        </p:blipFill>
        <p:spPr>
          <a:xfrm>
            <a:off x="3206917" y="6061393"/>
            <a:ext cx="7079125" cy="485500"/>
          </a:xfrm>
          <a:prstGeom prst="rect">
            <a:avLst/>
          </a:prstGeom>
          <a:ln w="25400">
            <a:solidFill>
              <a:schemeClr val="accent2"/>
            </a:solidFill>
          </a:ln>
          <a:effectLst/>
        </p:spPr>
      </p:pic>
    </p:spTree>
    <p:extLst>
      <p:ext uri="{BB962C8B-B14F-4D97-AF65-F5344CB8AC3E}">
        <p14:creationId xmlns:p14="http://schemas.microsoft.com/office/powerpoint/2010/main" val="229780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906806" y="-1"/>
            <a:ext cx="8997069" cy="4910025"/>
          </a:xfrm>
        </p:spPr>
        <p:txBody>
          <a:bodyPr anchor="ctr">
            <a:noAutofit/>
          </a:bodyPr>
          <a:lstStyle/>
          <a:p>
            <a:r>
              <a:rPr lang="en-US" sz="3600" i="1" dirty="0">
                <a:solidFill>
                  <a:schemeClr val="bg1"/>
                </a:solidFill>
              </a:rPr>
              <a:t>A delegate is a data type that represents a reference to a method with a defined parameter and return type. A delegate can be associated with an instance of any method with the same signature and return type. The method can be invoked through the </a:t>
            </a:r>
            <a:r>
              <a:rPr lang="en-US" sz="3600" b="1" i="1" dirty="0">
                <a:solidFill>
                  <a:schemeClr val="bg1"/>
                </a:solidFill>
              </a:rPr>
              <a:t>delegate</a:t>
            </a:r>
            <a:r>
              <a:rPr lang="en-US" sz="3600" i="1" dirty="0">
                <a:solidFill>
                  <a:schemeClr val="bg1"/>
                </a:solidFill>
              </a:rPr>
              <a:t> instance.</a:t>
            </a:r>
            <a:endParaRPr lang="en-US" sz="18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542" y="4953000"/>
            <a:ext cx="12193541" cy="1905000"/>
          </a:xfrm>
        </p:spPr>
        <p:txBody>
          <a:bodyPr anchor="ctr">
            <a:normAutofit/>
          </a:bodyPr>
          <a:lstStyle/>
          <a:p>
            <a:pPr algn="ctr"/>
            <a:r>
              <a:rPr lang="en-US" sz="1400" dirty="0">
                <a:hlinkClick r:id="rId2"/>
              </a:rPr>
              <a:t>https://docs.microsoft.com/en-us/dotnet/csharp/programming-guide/delegates/</a:t>
            </a:r>
            <a:endParaRPr lang="en-US" sz="1400" dirty="0">
              <a:solidFill>
                <a:srgbClr val="FFFFFF"/>
              </a:solidFill>
            </a:endParaRPr>
          </a:p>
        </p:txBody>
      </p:sp>
    </p:spTree>
    <p:extLst>
      <p:ext uri="{BB962C8B-B14F-4D97-AF65-F5344CB8AC3E}">
        <p14:creationId xmlns:p14="http://schemas.microsoft.com/office/powerpoint/2010/main" val="191714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668C0A-08CC-44EB-B586-FDBF1986E702}"/>
              </a:ext>
            </a:extLst>
          </p:cNvPr>
          <p:cNvSpPr>
            <a:spLocks noGrp="1"/>
          </p:cNvSpPr>
          <p:nvPr>
            <p:ph type="title"/>
          </p:nvPr>
        </p:nvSpPr>
        <p:spPr/>
        <p:txBody>
          <a:bodyPr>
            <a:normAutofit/>
          </a:bodyPr>
          <a:lstStyle/>
          <a:p>
            <a:r>
              <a:rPr lang="en-US" dirty="0">
                <a:solidFill>
                  <a:schemeClr val="tx1"/>
                </a:solidFill>
              </a:rPr>
              <a:t>Events – Subscribing</a:t>
            </a:r>
            <a:br>
              <a:rPr lang="en-US" dirty="0"/>
            </a:br>
            <a:r>
              <a:rPr lang="en-US" sz="1400" dirty="0">
                <a:hlinkClick r:id="rId2"/>
              </a:rPr>
              <a:t>https://docs.microsoft.com/en-us/dotnet/csharp/programming-guide/events/how-to-subscribe-to-and-unsubscribe-from-events#to-subscribe-to-events-programmatically</a:t>
            </a:r>
            <a:endParaRPr lang="en-US" sz="6600" dirty="0"/>
          </a:p>
        </p:txBody>
      </p:sp>
      <p:sp>
        <p:nvSpPr>
          <p:cNvPr id="3" name="Content Placeholder 2">
            <a:extLst>
              <a:ext uri="{FF2B5EF4-FFF2-40B4-BE49-F238E27FC236}">
                <a16:creationId xmlns:a16="http://schemas.microsoft.com/office/drawing/2014/main" id="{5FDFAA51-4DE7-4E57-AD55-CBD6B8EDBA1E}"/>
              </a:ext>
            </a:extLst>
          </p:cNvPr>
          <p:cNvSpPr>
            <a:spLocks noGrp="1"/>
          </p:cNvSpPr>
          <p:nvPr>
            <p:ph idx="1"/>
          </p:nvPr>
        </p:nvSpPr>
        <p:spPr>
          <a:xfrm>
            <a:off x="548640" y="2108201"/>
            <a:ext cx="11155680" cy="444423"/>
          </a:xfrm>
        </p:spPr>
        <p:txBody>
          <a:bodyPr>
            <a:normAutofit/>
          </a:bodyPr>
          <a:lstStyle/>
          <a:p>
            <a:r>
              <a:rPr lang="en-US" sz="2000" dirty="0">
                <a:solidFill>
                  <a:schemeClr val="tx1"/>
                </a:solidFill>
              </a:rPr>
              <a:t>1. Define an event handler method whose signature matches the delegate signature for the event.</a:t>
            </a:r>
          </a:p>
        </p:txBody>
      </p:sp>
      <p:pic>
        <p:nvPicPr>
          <p:cNvPr id="4" name="Picture 3">
            <a:extLst>
              <a:ext uri="{FF2B5EF4-FFF2-40B4-BE49-F238E27FC236}">
                <a16:creationId xmlns:a16="http://schemas.microsoft.com/office/drawing/2014/main" id="{500592A8-BFF0-45D5-9E3E-0DC0F857DE66}"/>
              </a:ext>
            </a:extLst>
          </p:cNvPr>
          <p:cNvPicPr>
            <a:picLocks noChangeAspect="1"/>
          </p:cNvPicPr>
          <p:nvPr/>
        </p:nvPicPr>
        <p:blipFill>
          <a:blip r:embed="rId3"/>
          <a:stretch>
            <a:fillRect/>
          </a:stretch>
        </p:blipFill>
        <p:spPr>
          <a:xfrm>
            <a:off x="2283887" y="2596106"/>
            <a:ext cx="7585682" cy="1411576"/>
          </a:xfrm>
          <a:prstGeom prst="rect">
            <a:avLst/>
          </a:prstGeom>
          <a:ln w="25400">
            <a:solidFill>
              <a:schemeClr val="accent2"/>
            </a:solidFill>
          </a:ln>
          <a:effectLst/>
        </p:spPr>
      </p:pic>
      <p:sp>
        <p:nvSpPr>
          <p:cNvPr id="5" name="TextBox 4">
            <a:extLst>
              <a:ext uri="{FF2B5EF4-FFF2-40B4-BE49-F238E27FC236}">
                <a16:creationId xmlns:a16="http://schemas.microsoft.com/office/drawing/2014/main" id="{4F337D08-BA78-42F7-A293-341EF663B05F}"/>
              </a:ext>
            </a:extLst>
          </p:cNvPr>
          <p:cNvSpPr txBox="1"/>
          <p:nvPr/>
        </p:nvSpPr>
        <p:spPr>
          <a:xfrm>
            <a:off x="548640" y="4155944"/>
            <a:ext cx="11155680" cy="707886"/>
          </a:xfrm>
          <a:prstGeom prst="rect">
            <a:avLst/>
          </a:prstGeom>
          <a:noFill/>
        </p:spPr>
        <p:txBody>
          <a:bodyPr wrap="square" rtlCol="0">
            <a:spAutoFit/>
          </a:bodyPr>
          <a:lstStyle/>
          <a:p>
            <a:r>
              <a:rPr lang="en-US" sz="2000" dirty="0"/>
              <a:t>2. Use the addition assignment operator (+=) to attach event handlers to the event. In the following example, assume that a class object named publisher has an event named </a:t>
            </a:r>
            <a:r>
              <a:rPr lang="en-US" sz="2000" dirty="0" err="1">
                <a:solidFill>
                  <a:srgbClr val="FF0000"/>
                </a:solidFill>
              </a:rPr>
              <a:t>RaiseCustomEvent</a:t>
            </a:r>
            <a:r>
              <a:rPr lang="en-US" sz="2000" dirty="0"/>
              <a:t>.</a:t>
            </a:r>
          </a:p>
        </p:txBody>
      </p:sp>
      <p:pic>
        <p:nvPicPr>
          <p:cNvPr id="8" name="Picture 7">
            <a:extLst>
              <a:ext uri="{FF2B5EF4-FFF2-40B4-BE49-F238E27FC236}">
                <a16:creationId xmlns:a16="http://schemas.microsoft.com/office/drawing/2014/main" id="{C63C89CC-FDC5-4194-A4DE-5F98512B88D2}"/>
              </a:ext>
            </a:extLst>
          </p:cNvPr>
          <p:cNvPicPr>
            <a:picLocks noChangeAspect="1"/>
          </p:cNvPicPr>
          <p:nvPr/>
        </p:nvPicPr>
        <p:blipFill>
          <a:blip r:embed="rId4"/>
          <a:stretch>
            <a:fillRect/>
          </a:stretch>
        </p:blipFill>
        <p:spPr>
          <a:xfrm>
            <a:off x="2315018" y="4971317"/>
            <a:ext cx="7572414" cy="578598"/>
          </a:xfrm>
          <a:prstGeom prst="rect">
            <a:avLst/>
          </a:prstGeom>
          <a:ln w="25400">
            <a:solidFill>
              <a:schemeClr val="accent2"/>
            </a:solidFill>
          </a:ln>
          <a:effectLst/>
        </p:spPr>
      </p:pic>
    </p:spTree>
    <p:extLst>
      <p:ext uri="{BB962C8B-B14F-4D97-AF65-F5344CB8AC3E}">
        <p14:creationId xmlns:p14="http://schemas.microsoft.com/office/powerpoint/2010/main" val="7360206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0DDF7F-FB7C-44FF-8FE1-7D62A1DE8D08}"/>
              </a:ext>
            </a:extLst>
          </p:cNvPr>
          <p:cNvSpPr>
            <a:spLocks noGrp="1"/>
          </p:cNvSpPr>
          <p:nvPr>
            <p:ph idx="1"/>
          </p:nvPr>
        </p:nvSpPr>
        <p:spPr>
          <a:xfrm>
            <a:off x="1256758" y="1922462"/>
            <a:ext cx="9841718" cy="2548413"/>
          </a:xfrm>
        </p:spPr>
        <p:txBody>
          <a:bodyPr anchor="ctr">
            <a:normAutofit/>
          </a:bodyPr>
          <a:lstStyle/>
          <a:p>
            <a:r>
              <a:rPr lang="en-US" sz="2000" dirty="0">
                <a:solidFill>
                  <a:schemeClr val="tx1"/>
                </a:solidFill>
              </a:rPr>
              <a:t>To prevent your </a:t>
            </a:r>
            <a:r>
              <a:rPr lang="en-US" sz="2000" b="1" i="1" dirty="0">
                <a:solidFill>
                  <a:schemeClr val="tx1"/>
                </a:solidFill>
              </a:rPr>
              <a:t>event handler</a:t>
            </a:r>
            <a:r>
              <a:rPr lang="en-US" sz="2000" dirty="0">
                <a:solidFill>
                  <a:schemeClr val="tx1"/>
                </a:solidFill>
              </a:rPr>
              <a:t> from being invoked when the </a:t>
            </a:r>
            <a:r>
              <a:rPr lang="en-US" sz="2000" b="1" i="1" dirty="0">
                <a:solidFill>
                  <a:schemeClr val="tx1"/>
                </a:solidFill>
              </a:rPr>
              <a:t>event</a:t>
            </a:r>
            <a:r>
              <a:rPr lang="en-US" sz="2000" dirty="0">
                <a:solidFill>
                  <a:schemeClr val="tx1"/>
                </a:solidFill>
              </a:rPr>
              <a:t> is raised, </a:t>
            </a:r>
            <a:r>
              <a:rPr lang="en-US" sz="2000" b="1" i="1" dirty="0">
                <a:solidFill>
                  <a:schemeClr val="tx1"/>
                </a:solidFill>
              </a:rPr>
              <a:t>unsubscribe</a:t>
            </a:r>
            <a:r>
              <a:rPr lang="en-US" sz="2000" dirty="0">
                <a:solidFill>
                  <a:schemeClr val="tx1"/>
                </a:solidFill>
              </a:rPr>
              <a:t> from the event. In order to prevent resource leaks, you should </a:t>
            </a:r>
            <a:r>
              <a:rPr lang="en-US" sz="2000" b="1" i="1" dirty="0">
                <a:solidFill>
                  <a:schemeClr val="tx1"/>
                </a:solidFill>
              </a:rPr>
              <a:t>unsubscribe</a:t>
            </a:r>
            <a:r>
              <a:rPr lang="en-US" sz="2000" dirty="0">
                <a:solidFill>
                  <a:schemeClr val="tx1"/>
                </a:solidFill>
              </a:rPr>
              <a:t> from </a:t>
            </a:r>
            <a:r>
              <a:rPr lang="en-US" sz="2000" b="1" i="1" dirty="0">
                <a:solidFill>
                  <a:schemeClr val="tx1"/>
                </a:solidFill>
              </a:rPr>
              <a:t>events</a:t>
            </a:r>
            <a:r>
              <a:rPr lang="en-US" sz="2000" dirty="0">
                <a:solidFill>
                  <a:schemeClr val="tx1"/>
                </a:solidFill>
              </a:rPr>
              <a:t> before you dispose of a </a:t>
            </a:r>
            <a:r>
              <a:rPr lang="en-US" sz="2000" b="1" i="1" dirty="0">
                <a:solidFill>
                  <a:schemeClr val="tx1"/>
                </a:solidFill>
              </a:rPr>
              <a:t>subscriber</a:t>
            </a:r>
            <a:r>
              <a:rPr lang="en-US" sz="2000" dirty="0">
                <a:solidFill>
                  <a:schemeClr val="tx1"/>
                </a:solidFill>
              </a:rPr>
              <a:t> object. Until you </a:t>
            </a:r>
            <a:r>
              <a:rPr lang="en-US" sz="2000" b="1" i="1" dirty="0">
                <a:solidFill>
                  <a:schemeClr val="tx1"/>
                </a:solidFill>
              </a:rPr>
              <a:t>unsubscribe</a:t>
            </a:r>
            <a:r>
              <a:rPr lang="en-US" sz="2000" dirty="0">
                <a:solidFill>
                  <a:schemeClr val="tx1"/>
                </a:solidFill>
              </a:rPr>
              <a:t> from an event, the multicast </a:t>
            </a:r>
            <a:r>
              <a:rPr lang="en-US" sz="2000" b="1" i="1" dirty="0">
                <a:solidFill>
                  <a:schemeClr val="tx1"/>
                </a:solidFill>
              </a:rPr>
              <a:t>delegate</a:t>
            </a:r>
            <a:r>
              <a:rPr lang="en-US" sz="2000" dirty="0">
                <a:solidFill>
                  <a:schemeClr val="tx1"/>
                </a:solidFill>
              </a:rPr>
              <a:t> that underlies the </a:t>
            </a:r>
            <a:r>
              <a:rPr lang="en-US" sz="2000" b="1" i="1" dirty="0">
                <a:solidFill>
                  <a:schemeClr val="tx1"/>
                </a:solidFill>
              </a:rPr>
              <a:t>event</a:t>
            </a:r>
            <a:r>
              <a:rPr lang="en-US" sz="2000" dirty="0">
                <a:solidFill>
                  <a:schemeClr val="tx1"/>
                </a:solidFill>
              </a:rPr>
              <a:t> in the </a:t>
            </a:r>
            <a:r>
              <a:rPr lang="en-US" sz="2000" b="1" i="1" dirty="0">
                <a:solidFill>
                  <a:schemeClr val="tx1"/>
                </a:solidFill>
              </a:rPr>
              <a:t>publishing</a:t>
            </a:r>
            <a:r>
              <a:rPr lang="en-US" sz="2000" dirty="0">
                <a:solidFill>
                  <a:schemeClr val="tx1"/>
                </a:solidFill>
              </a:rPr>
              <a:t> object has a reference to the </a:t>
            </a:r>
            <a:r>
              <a:rPr lang="en-US" sz="2000" b="1" i="1" dirty="0">
                <a:solidFill>
                  <a:schemeClr val="tx1"/>
                </a:solidFill>
              </a:rPr>
              <a:t>delegate</a:t>
            </a:r>
            <a:r>
              <a:rPr lang="en-US" sz="2000" dirty="0">
                <a:solidFill>
                  <a:schemeClr val="tx1"/>
                </a:solidFill>
              </a:rPr>
              <a:t> that encapsulates the </a:t>
            </a:r>
            <a:r>
              <a:rPr lang="en-US" sz="2000" b="1" i="1" dirty="0">
                <a:solidFill>
                  <a:schemeClr val="tx1"/>
                </a:solidFill>
              </a:rPr>
              <a:t>subscriber's</a:t>
            </a:r>
            <a:r>
              <a:rPr lang="en-US" sz="2000" dirty="0">
                <a:solidFill>
                  <a:schemeClr val="tx1"/>
                </a:solidFill>
              </a:rPr>
              <a:t> </a:t>
            </a:r>
            <a:r>
              <a:rPr lang="en-US" sz="2000" b="1" i="1" dirty="0">
                <a:solidFill>
                  <a:schemeClr val="tx1"/>
                </a:solidFill>
              </a:rPr>
              <a:t>event handler</a:t>
            </a:r>
            <a:r>
              <a:rPr lang="en-US" sz="2000" dirty="0">
                <a:solidFill>
                  <a:schemeClr val="tx1"/>
                </a:solidFill>
              </a:rPr>
              <a:t>. As long as the </a:t>
            </a:r>
            <a:r>
              <a:rPr lang="en-US" sz="2000" b="1" i="1" dirty="0">
                <a:solidFill>
                  <a:schemeClr val="tx1"/>
                </a:solidFill>
              </a:rPr>
              <a:t>publishing</a:t>
            </a:r>
            <a:r>
              <a:rPr lang="en-US" sz="2000" dirty="0">
                <a:solidFill>
                  <a:schemeClr val="tx1"/>
                </a:solidFill>
              </a:rPr>
              <a:t> object holds that reference, </a:t>
            </a:r>
            <a:r>
              <a:rPr lang="en-US" sz="2000" b="1" i="1" dirty="0">
                <a:solidFill>
                  <a:schemeClr val="tx1"/>
                </a:solidFill>
              </a:rPr>
              <a:t>garbage collection </a:t>
            </a:r>
            <a:r>
              <a:rPr lang="en-US" sz="2000" dirty="0">
                <a:solidFill>
                  <a:schemeClr val="tx1"/>
                </a:solidFill>
              </a:rPr>
              <a:t>will not delete your </a:t>
            </a:r>
            <a:r>
              <a:rPr lang="en-US" sz="2000" b="1" i="1" dirty="0">
                <a:solidFill>
                  <a:schemeClr val="tx1"/>
                </a:solidFill>
              </a:rPr>
              <a:t>subscriber</a:t>
            </a:r>
            <a:r>
              <a:rPr lang="en-US" sz="2000" dirty="0">
                <a:solidFill>
                  <a:schemeClr val="tx1"/>
                </a:solidFill>
              </a:rPr>
              <a:t> object.</a:t>
            </a:r>
          </a:p>
        </p:txBody>
      </p:sp>
      <p:sp>
        <p:nvSpPr>
          <p:cNvPr id="4" name="Title 1">
            <a:extLst>
              <a:ext uri="{FF2B5EF4-FFF2-40B4-BE49-F238E27FC236}">
                <a16:creationId xmlns:a16="http://schemas.microsoft.com/office/drawing/2014/main" id="{3A5E4288-D27D-4B5D-9E27-ACDC5F5C1BAB}"/>
              </a:ext>
            </a:extLst>
          </p:cNvPr>
          <p:cNvSpPr>
            <a:spLocks noGrp="1"/>
          </p:cNvSpPr>
          <p:nvPr>
            <p:ph type="title"/>
          </p:nvPr>
        </p:nvSpPr>
        <p:spPr>
          <a:xfrm>
            <a:off x="1096962" y="287338"/>
            <a:ext cx="10616892" cy="1449387"/>
          </a:xfrm>
        </p:spPr>
        <p:txBody>
          <a:bodyPr>
            <a:normAutofit fontScale="90000"/>
          </a:bodyPr>
          <a:lstStyle/>
          <a:p>
            <a:r>
              <a:rPr lang="en-US" sz="4000" dirty="0">
                <a:solidFill>
                  <a:schemeClr val="tx1"/>
                </a:solidFill>
              </a:rPr>
              <a:t>Events – Unsubscribing / Garbage Collection</a:t>
            </a:r>
            <a:br>
              <a:rPr lang="en-US" sz="5400" dirty="0"/>
            </a:br>
            <a:r>
              <a:rPr lang="en-US" sz="1600" dirty="0">
                <a:hlinkClick r:id="rId2"/>
              </a:rPr>
              <a:t>https://docs.microsoft.com/en-us/dotnet/csharp/programming-guide/events/how-to-subscribe-to-and-unsubscribe-from-events#unsubscribing</a:t>
            </a:r>
            <a:endParaRPr lang="en-US" sz="1600" dirty="0"/>
          </a:p>
        </p:txBody>
      </p:sp>
      <p:pic>
        <p:nvPicPr>
          <p:cNvPr id="5" name="Picture 4">
            <a:extLst>
              <a:ext uri="{FF2B5EF4-FFF2-40B4-BE49-F238E27FC236}">
                <a16:creationId xmlns:a16="http://schemas.microsoft.com/office/drawing/2014/main" id="{40282E0D-84F9-4458-8C2B-2A01D462FA69}"/>
              </a:ext>
            </a:extLst>
          </p:cNvPr>
          <p:cNvPicPr>
            <a:picLocks noChangeAspect="1"/>
          </p:cNvPicPr>
          <p:nvPr/>
        </p:nvPicPr>
        <p:blipFill>
          <a:blip r:embed="rId3"/>
          <a:stretch>
            <a:fillRect/>
          </a:stretch>
        </p:blipFill>
        <p:spPr>
          <a:xfrm>
            <a:off x="2398551" y="4501623"/>
            <a:ext cx="7558129" cy="598592"/>
          </a:xfrm>
          <a:prstGeom prst="rect">
            <a:avLst/>
          </a:prstGeom>
          <a:ln w="25400">
            <a:solidFill>
              <a:schemeClr val="accent2"/>
            </a:solidFill>
          </a:ln>
          <a:effectLst/>
        </p:spPr>
      </p:pic>
      <p:sp>
        <p:nvSpPr>
          <p:cNvPr id="6" name="Rectangle 5">
            <a:extLst>
              <a:ext uri="{FF2B5EF4-FFF2-40B4-BE49-F238E27FC236}">
                <a16:creationId xmlns:a16="http://schemas.microsoft.com/office/drawing/2014/main" id="{EB181D20-0620-4C7A-B7CE-E57704C47093}"/>
              </a:ext>
            </a:extLst>
          </p:cNvPr>
          <p:cNvSpPr/>
          <p:nvPr/>
        </p:nvSpPr>
        <p:spPr>
          <a:xfrm>
            <a:off x="1256757" y="5276821"/>
            <a:ext cx="9841719" cy="707886"/>
          </a:xfrm>
          <a:prstGeom prst="rect">
            <a:avLst/>
          </a:prstGeom>
        </p:spPr>
        <p:txBody>
          <a:bodyPr wrap="square">
            <a:spAutoFit/>
          </a:bodyPr>
          <a:lstStyle/>
          <a:p>
            <a:r>
              <a:rPr lang="en-US" sz="2000" dirty="0"/>
              <a:t>When all subscribers have </a:t>
            </a:r>
            <a:r>
              <a:rPr lang="en-US" sz="2000" b="1" i="1" dirty="0"/>
              <a:t>unsubscribed</a:t>
            </a:r>
            <a:r>
              <a:rPr lang="en-US" sz="2000" dirty="0"/>
              <a:t> from an event, the event instance in the publisher class is set to null.</a:t>
            </a:r>
          </a:p>
        </p:txBody>
      </p:sp>
    </p:spTree>
    <p:extLst>
      <p:ext uri="{BB962C8B-B14F-4D97-AF65-F5344CB8AC3E}">
        <p14:creationId xmlns:p14="http://schemas.microsoft.com/office/powerpoint/2010/main" val="19780053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94C61-4DE3-4FFC-B9F2-EED306547752}"/>
              </a:ext>
            </a:extLst>
          </p:cNvPr>
          <p:cNvSpPr>
            <a:spLocks noGrp="1"/>
          </p:cNvSpPr>
          <p:nvPr>
            <p:ph type="title"/>
          </p:nvPr>
        </p:nvSpPr>
        <p:spPr/>
        <p:txBody>
          <a:bodyPr>
            <a:normAutofit/>
          </a:bodyPr>
          <a:lstStyle/>
          <a:p>
            <a:r>
              <a:rPr lang="en-US" dirty="0" err="1">
                <a:solidFill>
                  <a:schemeClr val="tx1"/>
                </a:solidFill>
              </a:rPr>
              <a:t>EventHandler</a:t>
            </a:r>
            <a:r>
              <a:rPr lang="en-US" dirty="0">
                <a:solidFill>
                  <a:schemeClr val="tx1"/>
                </a:solidFill>
              </a:rPr>
              <a:t> vs Delegate</a:t>
            </a:r>
            <a:br>
              <a:rPr lang="en-US" dirty="0">
                <a:hlinkClick r:id="rId2"/>
              </a:rPr>
            </a:br>
            <a:r>
              <a:rPr lang="en-US" sz="1400" dirty="0">
                <a:hlinkClick r:id="rId2"/>
              </a:rPr>
              <a:t>https://learn.microsoft.com/en-us/dotnet/csharp/distinguish-delegates-events</a:t>
            </a:r>
            <a:br>
              <a:rPr lang="en-US" sz="1400" dirty="0"/>
            </a:br>
            <a:r>
              <a:rPr lang="en-US" sz="1400" dirty="0">
                <a:solidFill>
                  <a:schemeClr val="tx1"/>
                </a:solidFill>
              </a:rPr>
              <a:t>(tutorial)</a:t>
            </a:r>
            <a:r>
              <a:rPr lang="en-US" sz="1400" dirty="0">
                <a:hlinkClick r:id="rId3"/>
              </a:rPr>
              <a:t>h</a:t>
            </a:r>
            <a:r>
              <a:rPr lang="en-US" sz="1400" dirty="0">
                <a:hlinkClick r:id="rId3"/>
              </a:rPr>
              <a:t>ttps://learn.microsoft.com/en-us/dotnet/csharp/delegates-overview</a:t>
            </a:r>
            <a:endParaRPr lang="en-US" dirty="0"/>
          </a:p>
        </p:txBody>
      </p:sp>
      <p:graphicFrame>
        <p:nvGraphicFramePr>
          <p:cNvPr id="4" name="Table 4">
            <a:extLst>
              <a:ext uri="{FF2B5EF4-FFF2-40B4-BE49-F238E27FC236}">
                <a16:creationId xmlns:a16="http://schemas.microsoft.com/office/drawing/2014/main" id="{B703F8BB-9A51-4E61-5149-CF8A5935BAF3}"/>
              </a:ext>
            </a:extLst>
          </p:cNvPr>
          <p:cNvGraphicFramePr>
            <a:graphicFrameLocks noGrp="1"/>
          </p:cNvGraphicFramePr>
          <p:nvPr>
            <p:extLst>
              <p:ext uri="{D42A27DB-BD31-4B8C-83A1-F6EECF244321}">
                <p14:modId xmlns:p14="http://schemas.microsoft.com/office/powerpoint/2010/main" val="3802066325"/>
              </p:ext>
            </p:extLst>
          </p:nvPr>
        </p:nvGraphicFramePr>
        <p:xfrm>
          <a:off x="1097280" y="2061951"/>
          <a:ext cx="10058400" cy="4216400"/>
        </p:xfrm>
        <a:graphic>
          <a:graphicData uri="http://schemas.openxmlformats.org/drawingml/2006/table">
            <a:tbl>
              <a:tblPr firstRow="1" bandRow="1">
                <a:tableStyleId>{5C22544A-7EE6-4342-B048-85BDC9FD1C3A}</a:tableStyleId>
              </a:tblPr>
              <a:tblGrid>
                <a:gridCol w="5029200">
                  <a:extLst>
                    <a:ext uri="{9D8B030D-6E8A-4147-A177-3AD203B41FA5}">
                      <a16:colId xmlns:a16="http://schemas.microsoft.com/office/drawing/2014/main" val="290834626"/>
                    </a:ext>
                  </a:extLst>
                </a:gridCol>
                <a:gridCol w="5029200">
                  <a:extLst>
                    <a:ext uri="{9D8B030D-6E8A-4147-A177-3AD203B41FA5}">
                      <a16:colId xmlns:a16="http://schemas.microsoft.com/office/drawing/2014/main" val="632188097"/>
                    </a:ext>
                  </a:extLst>
                </a:gridCol>
              </a:tblGrid>
              <a:tr h="370840">
                <a:tc>
                  <a:txBody>
                    <a:bodyPr/>
                    <a:lstStyle/>
                    <a:p>
                      <a:pPr algn="ctr"/>
                      <a:r>
                        <a:rPr lang="en-US" sz="2000" dirty="0"/>
                        <a:t>Delegate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2000" dirty="0"/>
                        <a:t>Event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66673656"/>
                  </a:ext>
                </a:extLst>
              </a:tr>
              <a:tr h="37084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Delegates and Events both call methods that are only known at run time. </a:t>
                      </a: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2183450133"/>
                  </a:ext>
                </a:extLst>
              </a:tr>
              <a:tr h="37084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They both support </a:t>
                      </a:r>
                      <a:r>
                        <a:rPr lang="en-US" sz="1400" dirty="0" err="1">
                          <a:solidFill>
                            <a:schemeClr val="tx1"/>
                          </a:solidFill>
                        </a:rPr>
                        <a:t>singlecast</a:t>
                      </a:r>
                      <a:r>
                        <a:rPr lang="en-US" sz="1400" dirty="0">
                          <a:solidFill>
                            <a:schemeClr val="tx1"/>
                          </a:solidFill>
                        </a:rPr>
                        <a:t> and multicast scenarios. </a:t>
                      </a: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1500979948"/>
                  </a:ext>
                </a:extLst>
              </a:tr>
              <a:tr h="37084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They have the same syntax for adding and removing handlers. </a:t>
                      </a: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929130369"/>
                  </a:ext>
                </a:extLst>
              </a:tr>
              <a:tr h="37084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Raising an event and calling a delegate use the same syntax. </a:t>
                      </a: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3541934280"/>
                  </a:ext>
                </a:extLst>
              </a:tr>
              <a:tr h="370840">
                <a:tc grid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They both support the </a:t>
                      </a:r>
                      <a:r>
                        <a:rPr lang="en-US" sz="1400" dirty="0">
                          <a:solidFill>
                            <a:srgbClr val="FF0000"/>
                          </a:solidFill>
                        </a:rPr>
                        <a:t>.Invoke(</a:t>
                      </a:r>
                      <a:r>
                        <a:rPr lang="en-US" sz="1400" dirty="0">
                          <a:solidFill>
                            <a:schemeClr val="tx1"/>
                          </a:solidFill>
                        </a:rPr>
                        <a:t>) method syntax for use with the </a:t>
                      </a:r>
                      <a:r>
                        <a:rPr lang="en-US" sz="1400" dirty="0">
                          <a:solidFill>
                            <a:srgbClr val="FF0000"/>
                          </a:solidFill>
                        </a:rPr>
                        <a:t>?.</a:t>
                      </a:r>
                      <a:r>
                        <a:rPr lang="en-US" sz="1400" dirty="0">
                          <a:solidFill>
                            <a:schemeClr val="tx1"/>
                          </a:solidFill>
                        </a:rPr>
                        <a:t> </a:t>
                      </a:r>
                      <a:r>
                        <a:rPr lang="en-US" sz="1400" b="1" i="1" dirty="0">
                          <a:solidFill>
                            <a:schemeClr val="tx1"/>
                          </a:solidFill>
                        </a:rPr>
                        <a:t>operator</a:t>
                      </a:r>
                      <a:r>
                        <a:rPr lang="en-US" sz="1400" dirty="0">
                          <a:solidFill>
                            <a:schemeClr val="tx1"/>
                          </a:solidFill>
                        </a:rPr>
                        <a:t>.</a:t>
                      </a: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hMerge="1">
                  <a:txBody>
                    <a:bodyPr/>
                    <a:lstStyle/>
                    <a:p>
                      <a:endParaRPr lang="en-US" dirty="0"/>
                    </a:p>
                  </a:txBody>
                  <a:tcPr/>
                </a:tc>
                <a:extLst>
                  <a:ext uri="{0D108BD9-81ED-4DB2-BD59-A6C34878D82A}">
                    <a16:rowId xmlns:a16="http://schemas.microsoft.com/office/drawing/2014/main" val="92879711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If your code depends on the subscriber’s results, use delegates. </a:t>
                      </a: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endParaRPr lang="en-US" sz="1400" dirty="0"/>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3270089262"/>
                  </a:ext>
                </a:extLst>
              </a:tr>
              <a:tr h="370840">
                <a:tc>
                  <a:txBody>
                    <a:bodyPr/>
                    <a:lstStyle/>
                    <a:p>
                      <a:endParaRPr lang="en-US" sz="1400" dirty="0"/>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If your code can complete all its work without calling any subscribers, use events.</a:t>
                      </a: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3392883279"/>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Delegates are often passed as parameters and stored as private class members, if at all.</a:t>
                      </a: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dirty="0">
                        <a:solidFill>
                          <a:schemeClr val="tx1"/>
                        </a:solidFill>
                      </a:endParaRP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71152491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Individual classes can invoke delegates.</a:t>
                      </a: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Only the class containing the event can invoke the event. </a:t>
                      </a: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959574146"/>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400" dirty="0">
                        <a:solidFill>
                          <a:schemeClr val="tx1"/>
                        </a:solidFill>
                      </a:endParaRP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solidFill>
                            <a:schemeClr val="tx1"/>
                          </a:solidFill>
                        </a:rPr>
                        <a:t>Events are typically public class members. </a:t>
                      </a:r>
                    </a:p>
                  </a:txBody>
                  <a:tcPr marT="0" marB="0"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970394429"/>
                  </a:ext>
                </a:extLst>
              </a:tr>
            </a:tbl>
          </a:graphicData>
        </a:graphic>
      </p:graphicFrame>
    </p:spTree>
    <p:extLst>
      <p:ext uri="{BB962C8B-B14F-4D97-AF65-F5344CB8AC3E}">
        <p14:creationId xmlns:p14="http://schemas.microsoft.com/office/powerpoint/2010/main" val="170924917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D1469D77-31BF-EF6B-5481-26F378782FD2}"/>
              </a:ext>
            </a:extLst>
          </p:cNvPr>
          <p:cNvSpPr>
            <a:spLocks noGrp="1"/>
          </p:cNvSpPr>
          <p:nvPr>
            <p:ph idx="1"/>
          </p:nvPr>
        </p:nvSpPr>
        <p:spPr>
          <a:xfrm>
            <a:off x="1096963" y="2108200"/>
            <a:ext cx="10058400" cy="3760788"/>
          </a:xfrm>
        </p:spPr>
        <p:txBody>
          <a:bodyPr>
            <a:normAutofit/>
          </a:bodyPr>
          <a:lstStyle/>
          <a:p>
            <a:pPr>
              <a:spcBef>
                <a:spcPts val="600"/>
              </a:spcBef>
            </a:pPr>
            <a:r>
              <a:rPr lang="en-US" sz="1200" dirty="0">
                <a:solidFill>
                  <a:schemeClr val="tx1"/>
                </a:solidFill>
              </a:rPr>
              <a:t>The above considerations are not hard and fast rules. Instead, they represent guidance that can help you decide which choice is best for your particular usage. Because they are similar, you can even prototype both, and consider which would be more natural to work with.</a:t>
            </a:r>
          </a:p>
          <a:p>
            <a:pPr>
              <a:spcBef>
                <a:spcPts val="600"/>
              </a:spcBef>
            </a:pPr>
            <a:endParaRPr lang="en-US" sz="1200" dirty="0">
              <a:solidFill>
                <a:schemeClr val="tx1"/>
              </a:solidFill>
            </a:endParaRPr>
          </a:p>
        </p:txBody>
      </p:sp>
      <p:sp>
        <p:nvSpPr>
          <p:cNvPr id="5" name="Title 1">
            <a:extLst>
              <a:ext uri="{FF2B5EF4-FFF2-40B4-BE49-F238E27FC236}">
                <a16:creationId xmlns:a16="http://schemas.microsoft.com/office/drawing/2014/main" id="{CB369FF6-D5E0-D81F-2A4A-51E83F0DE2DE}"/>
              </a:ext>
            </a:extLst>
          </p:cNvPr>
          <p:cNvSpPr>
            <a:spLocks noGrp="1"/>
          </p:cNvSpPr>
          <p:nvPr>
            <p:ph type="title"/>
          </p:nvPr>
        </p:nvSpPr>
        <p:spPr>
          <a:xfrm>
            <a:off x="1096963" y="287338"/>
            <a:ext cx="10058400" cy="1449387"/>
          </a:xfrm>
        </p:spPr>
        <p:txBody>
          <a:bodyPr>
            <a:normAutofit/>
          </a:bodyPr>
          <a:lstStyle/>
          <a:p>
            <a:r>
              <a:rPr lang="en-US" dirty="0" err="1">
                <a:solidFill>
                  <a:schemeClr val="tx1"/>
                </a:solidFill>
              </a:rPr>
              <a:t>EventHandler</a:t>
            </a:r>
            <a:r>
              <a:rPr lang="en-US" dirty="0">
                <a:solidFill>
                  <a:schemeClr val="tx1"/>
                </a:solidFill>
              </a:rPr>
              <a:t> vs Delegate</a:t>
            </a:r>
            <a:br>
              <a:rPr lang="en-US" dirty="0">
                <a:hlinkClick r:id="rId2"/>
              </a:rPr>
            </a:br>
            <a:r>
              <a:rPr lang="en-US" sz="1400" dirty="0">
                <a:hlinkClick r:id="rId2"/>
              </a:rPr>
              <a:t>https://learn.microsoft.com/en-us/dotnet/csharp/distinguish-delegates-events</a:t>
            </a:r>
            <a:br>
              <a:rPr lang="en-US" sz="1400" dirty="0"/>
            </a:br>
            <a:r>
              <a:rPr lang="en-US" sz="1400" dirty="0"/>
              <a:t>(tutorial)</a:t>
            </a:r>
            <a:r>
              <a:rPr lang="en-US" sz="1400" dirty="0">
                <a:hlinkClick r:id="rId3"/>
              </a:rPr>
              <a:t>h</a:t>
            </a:r>
            <a:r>
              <a:rPr lang="en-US" sz="1400" dirty="0">
                <a:hlinkClick r:id="rId3"/>
              </a:rPr>
              <a:t>ttps://learn.microsoft.com/en-us/dotnet/csharp/delegates-overview</a:t>
            </a:r>
            <a:endParaRPr lang="en-US" dirty="0"/>
          </a:p>
        </p:txBody>
      </p:sp>
    </p:spTree>
    <p:extLst>
      <p:ext uri="{BB962C8B-B14F-4D97-AF65-F5344CB8AC3E}">
        <p14:creationId xmlns:p14="http://schemas.microsoft.com/office/powerpoint/2010/main" val="7480828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1AF008-2042-495E-9134-6C0F127AD8AB}"/>
              </a:ext>
            </a:extLst>
          </p:cNvPr>
          <p:cNvSpPr>
            <a:spLocks noGrp="1"/>
          </p:cNvSpPr>
          <p:nvPr>
            <p:ph type="title"/>
          </p:nvPr>
        </p:nvSpPr>
        <p:spPr/>
        <p:txBody>
          <a:bodyPr>
            <a:normAutofit fontScale="90000"/>
          </a:bodyPr>
          <a:lstStyle/>
          <a:p>
            <a:r>
              <a:rPr lang="en-US" dirty="0">
                <a:solidFill>
                  <a:schemeClr val="tx1"/>
                </a:solidFill>
              </a:rPr>
              <a:t>Binding - Overview</a:t>
            </a:r>
            <a:br>
              <a:rPr lang="en-US" dirty="0"/>
            </a:br>
            <a:r>
              <a:rPr lang="en-US" sz="1600" dirty="0">
                <a:hlinkClick r:id="rId2"/>
              </a:rPr>
              <a:t>https://docs.microsoft.com/en-us/dotnet/desktop-wpf/data/data-binding-overview#what-is-data-binding</a:t>
            </a:r>
            <a:br>
              <a:rPr lang="en-US" sz="1600" dirty="0"/>
            </a:br>
            <a:r>
              <a:rPr lang="en-US" sz="1600" dirty="0">
                <a:hlinkClick r:id="rId3"/>
              </a:rPr>
              <a:t>https://docs.microsoft.com/en-us/dotnet/csharp/delegates-overview</a:t>
            </a:r>
            <a:br>
              <a:rPr lang="en-US" sz="1600" dirty="0"/>
            </a:br>
            <a:r>
              <a:rPr lang="en-US" sz="1600" dirty="0">
                <a:hlinkClick r:id="rId4"/>
              </a:rPr>
              <a:t>https://en.wikipedia.org/wiki/Late_binding#Late_binding_in_.NET</a:t>
            </a:r>
            <a:endParaRPr lang="en-US" sz="1600" dirty="0"/>
          </a:p>
        </p:txBody>
      </p:sp>
      <p:sp>
        <p:nvSpPr>
          <p:cNvPr id="3" name="Content Placeholder 2">
            <a:extLst>
              <a:ext uri="{FF2B5EF4-FFF2-40B4-BE49-F238E27FC236}">
                <a16:creationId xmlns:a16="http://schemas.microsoft.com/office/drawing/2014/main" id="{7ED383E4-A691-4715-B5ED-C9DB9DA2542E}"/>
              </a:ext>
            </a:extLst>
          </p:cNvPr>
          <p:cNvSpPr>
            <a:spLocks noGrp="1"/>
          </p:cNvSpPr>
          <p:nvPr>
            <p:ph idx="1"/>
          </p:nvPr>
        </p:nvSpPr>
        <p:spPr>
          <a:xfrm>
            <a:off x="1097280" y="1902941"/>
            <a:ext cx="10058400" cy="4485502"/>
          </a:xfrm>
        </p:spPr>
        <p:txBody>
          <a:bodyPr anchor="ctr">
            <a:normAutofit fontScale="92500" lnSpcReduction="10000"/>
          </a:bodyPr>
          <a:lstStyle/>
          <a:p>
            <a:r>
              <a:rPr lang="en-US" sz="2800" u="sng" dirty="0">
                <a:solidFill>
                  <a:schemeClr val="tx1"/>
                </a:solidFill>
              </a:rPr>
              <a:t>Binding</a:t>
            </a:r>
            <a:r>
              <a:rPr lang="en-US" sz="2800" dirty="0">
                <a:solidFill>
                  <a:schemeClr val="tx1"/>
                </a:solidFill>
              </a:rPr>
              <a:t> - This process establishes a connection between an app UI and the data it displays. When the data changes its value, the elements (in memory) bound to the data reflect the changes automatically. </a:t>
            </a:r>
          </a:p>
          <a:p>
            <a:pPr lvl="1">
              <a:buFont typeface="Arial" panose="020B0604020202020204" pitchFamily="34" charset="0"/>
              <a:buChar char="•"/>
            </a:pPr>
            <a:r>
              <a:rPr lang="en-US" sz="2000" u="sng" dirty="0">
                <a:solidFill>
                  <a:schemeClr val="tx1"/>
                </a:solidFill>
              </a:rPr>
              <a:t>Early Binding</a:t>
            </a:r>
            <a:r>
              <a:rPr lang="en-US" sz="2000" dirty="0">
                <a:solidFill>
                  <a:schemeClr val="tx1"/>
                </a:solidFill>
              </a:rPr>
              <a:t> (AKA Static Binding, Static Dispatch, or Compile-Time Binding) – The compiler (or linker) directly associates a stack memory address to the function call. It replaces the call with a machine language instruction that tells the mainframe to leap to the address of the function.</a:t>
            </a:r>
          </a:p>
          <a:p>
            <a:pPr lvl="1">
              <a:buFont typeface="Arial" panose="020B0604020202020204" pitchFamily="34" charset="0"/>
              <a:buChar char="•"/>
            </a:pPr>
            <a:r>
              <a:rPr lang="en-US" sz="2000" u="sng" dirty="0">
                <a:solidFill>
                  <a:schemeClr val="tx1"/>
                </a:solidFill>
              </a:rPr>
              <a:t>Late Binding</a:t>
            </a:r>
            <a:r>
              <a:rPr lang="en-US" sz="2000" dirty="0">
                <a:solidFill>
                  <a:schemeClr val="tx1"/>
                </a:solidFill>
              </a:rPr>
              <a:t> (AKA Dynamic Binding, Dynamic Dispatch, Dynamic Linkage, or Run-Time Binding) – When an algorithm is created that uses a </a:t>
            </a:r>
            <a:r>
              <a:rPr lang="en-US" sz="2000" u="sng" dirty="0">
                <a:solidFill>
                  <a:schemeClr val="tx1"/>
                </a:solidFill>
              </a:rPr>
              <a:t>caller-supplied</a:t>
            </a:r>
            <a:r>
              <a:rPr lang="en-US" sz="2000" dirty="0">
                <a:solidFill>
                  <a:schemeClr val="tx1"/>
                </a:solidFill>
              </a:rPr>
              <a:t> method that implements part of the algorithm (like function pointers). In .NET, late binding refers to overriding a virtual method. The compiler builds virtual tables for every virtual or interface method call which is used at run-time to determine the implementation to execute.</a:t>
            </a:r>
            <a:endParaRPr lang="en-US" sz="1100" dirty="0">
              <a:solidFill>
                <a:schemeClr val="tx1"/>
              </a:solidFill>
            </a:endParaRPr>
          </a:p>
          <a:p>
            <a:pPr algn="ctr"/>
            <a:r>
              <a:rPr lang="en-US" sz="3200" dirty="0">
                <a:solidFill>
                  <a:schemeClr val="tx1"/>
                </a:solidFill>
              </a:rPr>
              <a:t>Delegates use </a:t>
            </a:r>
            <a:r>
              <a:rPr lang="en-US" sz="3200" b="1" i="1" u="sng" dirty="0">
                <a:solidFill>
                  <a:schemeClr val="tx1"/>
                </a:solidFill>
              </a:rPr>
              <a:t>late binding</a:t>
            </a:r>
            <a:r>
              <a:rPr lang="en-US" sz="3200" b="1" dirty="0">
                <a:solidFill>
                  <a:schemeClr val="tx1"/>
                </a:solidFill>
              </a:rPr>
              <a:t> </a:t>
            </a:r>
            <a:r>
              <a:rPr lang="en-US" sz="3200" dirty="0">
                <a:solidFill>
                  <a:schemeClr val="tx1"/>
                </a:solidFill>
              </a:rPr>
              <a:t> in .NET. </a:t>
            </a:r>
          </a:p>
        </p:txBody>
      </p:sp>
    </p:spTree>
    <p:extLst>
      <p:ext uri="{BB962C8B-B14F-4D97-AF65-F5344CB8AC3E}">
        <p14:creationId xmlns:p14="http://schemas.microsoft.com/office/powerpoint/2010/main" val="23467943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6E3EF0-CD45-426A-BCA6-BACD0807B3DA}"/>
              </a:ext>
            </a:extLst>
          </p:cNvPr>
          <p:cNvSpPr>
            <a:spLocks noGrp="1"/>
          </p:cNvSpPr>
          <p:nvPr>
            <p:ph type="title"/>
          </p:nvPr>
        </p:nvSpPr>
        <p:spPr/>
        <p:txBody>
          <a:bodyPr>
            <a:normAutofit/>
          </a:bodyPr>
          <a:lstStyle/>
          <a:p>
            <a:r>
              <a:rPr lang="en-US" dirty="0">
                <a:solidFill>
                  <a:schemeClr val="tx1"/>
                </a:solidFill>
              </a:rPr>
              <a:t>Delegate – Overview</a:t>
            </a:r>
            <a:br>
              <a:rPr lang="en-US" dirty="0"/>
            </a:br>
            <a:r>
              <a:rPr lang="en-US" sz="1400" dirty="0">
                <a:hlinkClick r:id="rId2"/>
              </a:rPr>
              <a:t>https://docs.microsoft.com/en-us/dotnet/csharp/programming-guide/delegates/</a:t>
            </a:r>
            <a:endParaRPr lang="en-US" sz="1400" dirty="0"/>
          </a:p>
        </p:txBody>
      </p:sp>
      <p:sp>
        <p:nvSpPr>
          <p:cNvPr id="3" name="Content Placeholder 2">
            <a:extLst>
              <a:ext uri="{FF2B5EF4-FFF2-40B4-BE49-F238E27FC236}">
                <a16:creationId xmlns:a16="http://schemas.microsoft.com/office/drawing/2014/main" id="{B085F38E-E9B6-4C8C-8E42-D27C92286FD7}"/>
              </a:ext>
            </a:extLst>
          </p:cNvPr>
          <p:cNvSpPr>
            <a:spLocks noGrp="1"/>
          </p:cNvSpPr>
          <p:nvPr>
            <p:ph idx="1"/>
          </p:nvPr>
        </p:nvSpPr>
        <p:spPr>
          <a:xfrm>
            <a:off x="1097280" y="1901951"/>
            <a:ext cx="9982772" cy="2597261"/>
          </a:xfrm>
        </p:spPr>
        <p:txBody>
          <a:bodyPr>
            <a:normAutofit fontScale="85000" lnSpcReduction="20000"/>
          </a:bodyPr>
          <a:lstStyle/>
          <a:p>
            <a:r>
              <a:rPr lang="en-US" sz="2200" dirty="0">
                <a:solidFill>
                  <a:schemeClr val="tx1"/>
                </a:solidFill>
              </a:rPr>
              <a:t>Delegates enable developers to learn one concept and use that same concept across many different software problems. </a:t>
            </a:r>
          </a:p>
          <a:p>
            <a:r>
              <a:rPr lang="en-US" sz="2200" b="1" i="1" dirty="0">
                <a:solidFill>
                  <a:schemeClr val="tx1"/>
                </a:solidFill>
              </a:rPr>
              <a:t>Delegates</a:t>
            </a:r>
            <a:r>
              <a:rPr lang="en-US" sz="2200" dirty="0">
                <a:solidFill>
                  <a:schemeClr val="tx1"/>
                </a:solidFill>
              </a:rPr>
              <a:t> are used to pass methods as arguments to other methods. This ability to refer to a method as a parameter makes </a:t>
            </a:r>
            <a:r>
              <a:rPr lang="en-US" sz="2200" b="1" i="1" dirty="0">
                <a:solidFill>
                  <a:schemeClr val="tx1"/>
                </a:solidFill>
              </a:rPr>
              <a:t>delegates</a:t>
            </a:r>
            <a:r>
              <a:rPr lang="en-US" sz="2200" dirty="0">
                <a:solidFill>
                  <a:schemeClr val="tx1"/>
                </a:solidFill>
              </a:rPr>
              <a:t> ideal for defining </a:t>
            </a:r>
            <a:r>
              <a:rPr lang="en-US" sz="2200" b="1" i="1" dirty="0">
                <a:solidFill>
                  <a:schemeClr val="tx1"/>
                </a:solidFill>
              </a:rPr>
              <a:t>callback</a:t>
            </a:r>
            <a:r>
              <a:rPr lang="en-US" sz="2200" dirty="0">
                <a:solidFill>
                  <a:schemeClr val="tx1"/>
                </a:solidFill>
              </a:rPr>
              <a:t> methods.</a:t>
            </a:r>
          </a:p>
          <a:p>
            <a:r>
              <a:rPr lang="en-US" sz="2200" dirty="0">
                <a:solidFill>
                  <a:schemeClr val="tx1"/>
                </a:solidFill>
              </a:rPr>
              <a:t>A </a:t>
            </a:r>
            <a:r>
              <a:rPr lang="en-US" sz="2200" b="1" i="1" dirty="0">
                <a:solidFill>
                  <a:schemeClr val="tx1"/>
                </a:solidFill>
              </a:rPr>
              <a:t>delegate</a:t>
            </a:r>
            <a:r>
              <a:rPr lang="en-US" sz="2200" dirty="0">
                <a:solidFill>
                  <a:schemeClr val="tx1"/>
                </a:solidFill>
              </a:rPr>
              <a:t> is a </a:t>
            </a:r>
            <a:r>
              <a:rPr lang="en-US" sz="2200" b="1" i="1" dirty="0">
                <a:solidFill>
                  <a:schemeClr val="tx1"/>
                </a:solidFill>
              </a:rPr>
              <a:t>type</a:t>
            </a:r>
            <a:r>
              <a:rPr lang="en-US" sz="2200" dirty="0">
                <a:solidFill>
                  <a:schemeClr val="tx1"/>
                </a:solidFill>
              </a:rPr>
              <a:t> that represents references to methods with a defined parameter list and return </a:t>
            </a:r>
            <a:r>
              <a:rPr lang="en-US" sz="2200" b="1" i="1" dirty="0">
                <a:solidFill>
                  <a:schemeClr val="tx1"/>
                </a:solidFill>
              </a:rPr>
              <a:t>type</a:t>
            </a:r>
            <a:r>
              <a:rPr lang="en-US" sz="2200" dirty="0">
                <a:solidFill>
                  <a:schemeClr val="tx1"/>
                </a:solidFill>
              </a:rPr>
              <a:t>. When you instantiate a </a:t>
            </a:r>
            <a:r>
              <a:rPr lang="en-US" sz="2200" b="1" i="1" dirty="0">
                <a:solidFill>
                  <a:schemeClr val="tx1"/>
                </a:solidFill>
              </a:rPr>
              <a:t>delegate</a:t>
            </a:r>
            <a:r>
              <a:rPr lang="en-US" sz="2200" dirty="0">
                <a:solidFill>
                  <a:schemeClr val="tx1"/>
                </a:solidFill>
              </a:rPr>
              <a:t>, you can associate its instance with any method with a compatible signature and return type. You can invoke (call) the method through the </a:t>
            </a:r>
            <a:r>
              <a:rPr lang="en-US" sz="2200" b="1" i="1" dirty="0">
                <a:solidFill>
                  <a:schemeClr val="tx1"/>
                </a:solidFill>
              </a:rPr>
              <a:t>delegate</a:t>
            </a:r>
            <a:r>
              <a:rPr lang="en-US" sz="2200" dirty="0">
                <a:solidFill>
                  <a:schemeClr val="tx1"/>
                </a:solidFill>
              </a:rPr>
              <a:t> instance. </a:t>
            </a:r>
          </a:p>
        </p:txBody>
      </p:sp>
      <p:sp>
        <p:nvSpPr>
          <p:cNvPr id="5" name="Rectangle 4">
            <a:extLst>
              <a:ext uri="{FF2B5EF4-FFF2-40B4-BE49-F238E27FC236}">
                <a16:creationId xmlns:a16="http://schemas.microsoft.com/office/drawing/2014/main" id="{80BDFF2A-F4CB-4F40-B864-0A2250AB8069}"/>
              </a:ext>
            </a:extLst>
          </p:cNvPr>
          <p:cNvSpPr/>
          <p:nvPr/>
        </p:nvSpPr>
        <p:spPr>
          <a:xfrm>
            <a:off x="1097280" y="5574731"/>
            <a:ext cx="10058400" cy="677108"/>
          </a:xfrm>
          <a:prstGeom prst="rect">
            <a:avLst/>
          </a:prstGeom>
        </p:spPr>
        <p:txBody>
          <a:bodyPr wrap="square" anchor="ctr">
            <a:spAutoFit/>
          </a:bodyPr>
          <a:lstStyle/>
          <a:p>
            <a:r>
              <a:rPr lang="en-US" sz="1900" b="1" i="1" dirty="0"/>
              <a:t>Delegates</a:t>
            </a:r>
            <a:r>
              <a:rPr lang="en-US" sz="1900" dirty="0"/>
              <a:t> are </a:t>
            </a:r>
            <a:r>
              <a:rPr lang="en-US" sz="1900" b="1" i="1" dirty="0"/>
              <a:t>type</a:t>
            </a:r>
            <a:r>
              <a:rPr lang="en-US" sz="1900" dirty="0"/>
              <a:t> safe, and secure. Only methods or structs that that are accessible and match the </a:t>
            </a:r>
            <a:r>
              <a:rPr lang="en-US" sz="1900" b="1" i="1" dirty="0"/>
              <a:t>delegate</a:t>
            </a:r>
            <a:r>
              <a:rPr lang="en-US" sz="1900" dirty="0"/>
              <a:t> </a:t>
            </a:r>
            <a:r>
              <a:rPr lang="en-US" sz="1900" b="1" i="1" dirty="0"/>
              <a:t>type</a:t>
            </a:r>
            <a:r>
              <a:rPr lang="en-US" sz="1900" dirty="0"/>
              <a:t> and return type can be assigned to the </a:t>
            </a:r>
            <a:r>
              <a:rPr lang="en-US" sz="1900" b="1" i="1" dirty="0"/>
              <a:t>delegate</a:t>
            </a:r>
            <a:r>
              <a:rPr lang="en-US" sz="1900" dirty="0"/>
              <a:t>.</a:t>
            </a:r>
          </a:p>
        </p:txBody>
      </p:sp>
      <p:pic>
        <p:nvPicPr>
          <p:cNvPr id="6" name="Picture 5">
            <a:extLst>
              <a:ext uri="{FF2B5EF4-FFF2-40B4-BE49-F238E27FC236}">
                <a16:creationId xmlns:a16="http://schemas.microsoft.com/office/drawing/2014/main" id="{82267D96-346D-4800-A380-3B863CA90DB2}"/>
              </a:ext>
            </a:extLst>
          </p:cNvPr>
          <p:cNvPicPr>
            <a:picLocks noChangeAspect="1"/>
          </p:cNvPicPr>
          <p:nvPr/>
        </p:nvPicPr>
        <p:blipFill>
          <a:blip r:embed="rId3"/>
          <a:stretch>
            <a:fillRect/>
          </a:stretch>
        </p:blipFill>
        <p:spPr>
          <a:xfrm>
            <a:off x="5230479" y="4663803"/>
            <a:ext cx="6099513" cy="577706"/>
          </a:xfrm>
          <a:prstGeom prst="rect">
            <a:avLst/>
          </a:prstGeom>
          <a:ln w="25400">
            <a:solidFill>
              <a:schemeClr val="accent2"/>
            </a:solidFill>
          </a:ln>
          <a:effectLst/>
        </p:spPr>
      </p:pic>
      <p:sp>
        <p:nvSpPr>
          <p:cNvPr id="4" name="Rectangle 3">
            <a:extLst>
              <a:ext uri="{FF2B5EF4-FFF2-40B4-BE49-F238E27FC236}">
                <a16:creationId xmlns:a16="http://schemas.microsoft.com/office/drawing/2014/main" id="{A0B4A26E-AEB1-46E1-AC9D-7DC05A3A1F71}"/>
              </a:ext>
            </a:extLst>
          </p:cNvPr>
          <p:cNvSpPr/>
          <p:nvPr/>
        </p:nvSpPr>
        <p:spPr>
          <a:xfrm>
            <a:off x="850066" y="4490991"/>
            <a:ext cx="4366766" cy="923330"/>
          </a:xfrm>
          <a:prstGeom prst="rect">
            <a:avLst/>
          </a:prstGeom>
          <a:ln w="25400">
            <a:solidFill>
              <a:schemeClr val="accent2"/>
            </a:solidFill>
          </a:ln>
        </p:spPr>
        <p:txBody>
          <a:bodyPr wrap="square">
            <a:spAutoFit/>
          </a:bodyPr>
          <a:lstStyle/>
          <a:p>
            <a:r>
              <a:rPr lang="en-US" dirty="0"/>
              <a:t>This example declares a </a:t>
            </a:r>
            <a:r>
              <a:rPr lang="en-US" b="1" i="1" dirty="0"/>
              <a:t>delegate</a:t>
            </a:r>
            <a:r>
              <a:rPr lang="en-US" dirty="0"/>
              <a:t> </a:t>
            </a:r>
            <a:r>
              <a:rPr lang="en-US" dirty="0">
                <a:solidFill>
                  <a:srgbClr val="FF0000"/>
                </a:solidFill>
              </a:rPr>
              <a:t>Del</a:t>
            </a:r>
            <a:r>
              <a:rPr lang="en-US" dirty="0"/>
              <a:t> that can encapsulate any method that takes a </a:t>
            </a:r>
            <a:r>
              <a:rPr lang="en-US" b="1" i="1" dirty="0"/>
              <a:t>string </a:t>
            </a:r>
            <a:r>
              <a:rPr lang="en-US" dirty="0"/>
              <a:t>as an argument and returns </a:t>
            </a:r>
            <a:r>
              <a:rPr lang="en-US" b="1" i="1" dirty="0"/>
              <a:t>void</a:t>
            </a:r>
            <a:r>
              <a:rPr lang="en-US" dirty="0"/>
              <a:t>.</a:t>
            </a:r>
          </a:p>
        </p:txBody>
      </p:sp>
    </p:spTree>
    <p:extLst>
      <p:ext uri="{BB962C8B-B14F-4D97-AF65-F5344CB8AC3E}">
        <p14:creationId xmlns:p14="http://schemas.microsoft.com/office/powerpoint/2010/main" val="2825381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ABDA4-D32F-4D55-A9BB-A63DE72D0620}"/>
              </a:ext>
            </a:extLst>
          </p:cNvPr>
          <p:cNvSpPr>
            <a:spLocks noGrp="1"/>
          </p:cNvSpPr>
          <p:nvPr>
            <p:ph type="title"/>
          </p:nvPr>
        </p:nvSpPr>
        <p:spPr>
          <a:xfrm>
            <a:off x="1097280" y="286603"/>
            <a:ext cx="10058400" cy="1450757"/>
          </a:xfrm>
          <a:prstGeom prst="rect">
            <a:avLst/>
          </a:prstGeom>
        </p:spPr>
        <p:txBody>
          <a:bodyPr anchor="b">
            <a:normAutofit/>
          </a:bodyPr>
          <a:lstStyle/>
          <a:p>
            <a:r>
              <a:rPr lang="en-US" dirty="0">
                <a:solidFill>
                  <a:schemeClr val="tx1"/>
                </a:solidFill>
              </a:rPr>
              <a:t>Delegate – Usage Example</a:t>
            </a:r>
          </a:p>
        </p:txBody>
      </p:sp>
      <p:sp>
        <p:nvSpPr>
          <p:cNvPr id="3" name="Content Placeholder 2">
            <a:extLst>
              <a:ext uri="{FF2B5EF4-FFF2-40B4-BE49-F238E27FC236}">
                <a16:creationId xmlns:a16="http://schemas.microsoft.com/office/drawing/2014/main" id="{C90B202F-F4CA-45FD-9187-E82FC801E6D0}"/>
              </a:ext>
            </a:extLst>
          </p:cNvPr>
          <p:cNvSpPr>
            <a:spLocks noGrp="1"/>
          </p:cNvSpPr>
          <p:nvPr>
            <p:ph sz="half" idx="1"/>
          </p:nvPr>
        </p:nvSpPr>
        <p:spPr>
          <a:xfrm>
            <a:off x="1097280" y="1901830"/>
            <a:ext cx="4926568" cy="4498847"/>
          </a:xfrm>
          <a:prstGeom prst="rect">
            <a:avLst/>
          </a:prstGeom>
        </p:spPr>
        <p:txBody>
          <a:bodyPr anchor="ctr">
            <a:normAutofit/>
          </a:bodyPr>
          <a:lstStyle/>
          <a:p>
            <a:r>
              <a:rPr lang="en-US" sz="2000" dirty="0">
                <a:solidFill>
                  <a:schemeClr val="tx1"/>
                </a:solidFill>
              </a:rPr>
              <a:t>Consider sorting a list of stars in an astronomy application. You may choose to sort those stars by their distance from the earth, or the magnitude of the star, or their perceived brightness.</a:t>
            </a:r>
          </a:p>
          <a:p>
            <a:r>
              <a:rPr lang="en-US" sz="2000" dirty="0">
                <a:solidFill>
                  <a:schemeClr val="tx1"/>
                </a:solidFill>
              </a:rPr>
              <a:t>In all those cases, the </a:t>
            </a:r>
            <a:r>
              <a:rPr lang="en-US" sz="2000" dirty="0">
                <a:solidFill>
                  <a:srgbClr val="FF0000"/>
                </a:solidFill>
              </a:rPr>
              <a:t>Sort() </a:t>
            </a:r>
            <a:r>
              <a:rPr lang="en-US" sz="2000" dirty="0">
                <a:solidFill>
                  <a:schemeClr val="tx1"/>
                </a:solidFill>
              </a:rPr>
              <a:t>method does essentially the same thing. It arranges the items in the list based on some comparison. The code that compares two stars is different for each of the sort orderings.</a:t>
            </a:r>
          </a:p>
        </p:txBody>
      </p:sp>
      <p:pic>
        <p:nvPicPr>
          <p:cNvPr id="4" name="Picture 3">
            <a:extLst>
              <a:ext uri="{FF2B5EF4-FFF2-40B4-BE49-F238E27FC236}">
                <a16:creationId xmlns:a16="http://schemas.microsoft.com/office/drawing/2014/main" id="{FDFBC8D4-0C37-4A01-A350-721D2304DBFA}"/>
              </a:ext>
            </a:extLst>
          </p:cNvPr>
          <p:cNvPicPr>
            <a:picLocks noChangeAspect="1"/>
          </p:cNvPicPr>
          <p:nvPr/>
        </p:nvPicPr>
        <p:blipFill>
          <a:blip r:embed="rId2"/>
          <a:stretch>
            <a:fillRect/>
          </a:stretch>
        </p:blipFill>
        <p:spPr>
          <a:xfrm>
            <a:off x="6113126" y="2197702"/>
            <a:ext cx="4990550" cy="3974498"/>
          </a:xfrm>
          <a:prstGeom prst="rect">
            <a:avLst/>
          </a:prstGeom>
          <a:noFill/>
          <a:ln w="25400">
            <a:solidFill>
              <a:schemeClr val="accent2"/>
            </a:solidFill>
          </a:ln>
          <a:effectLst/>
        </p:spPr>
      </p:pic>
    </p:spTree>
    <p:extLst>
      <p:ext uri="{BB962C8B-B14F-4D97-AF65-F5344CB8AC3E}">
        <p14:creationId xmlns:p14="http://schemas.microsoft.com/office/powerpoint/2010/main" val="9158535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EE08D7-7ABA-4098-86AB-8F22F2CFACF2}"/>
              </a:ext>
            </a:extLst>
          </p:cNvPr>
          <p:cNvSpPr>
            <a:spLocks noGrp="1"/>
          </p:cNvSpPr>
          <p:nvPr>
            <p:ph idx="1"/>
          </p:nvPr>
        </p:nvSpPr>
        <p:spPr>
          <a:xfrm>
            <a:off x="1096963" y="3268662"/>
            <a:ext cx="5338624" cy="807365"/>
          </a:xfrm>
        </p:spPr>
        <p:txBody>
          <a:bodyPr anchor="ctr">
            <a:noAutofit/>
          </a:bodyPr>
          <a:lstStyle/>
          <a:p>
            <a:r>
              <a:rPr lang="en-US" sz="1800" dirty="0">
                <a:solidFill>
                  <a:schemeClr val="tx1"/>
                </a:solidFill>
              </a:rPr>
              <a:t>2. Create a delegate type (</a:t>
            </a:r>
            <a:r>
              <a:rPr lang="en-US" sz="1800" dirty="0">
                <a:solidFill>
                  <a:srgbClr val="FF0000"/>
                </a:solidFill>
              </a:rPr>
              <a:t>Del</a:t>
            </a:r>
            <a:r>
              <a:rPr lang="en-US" sz="1800" b="1" dirty="0">
                <a:solidFill>
                  <a:schemeClr val="tx1"/>
                </a:solidFill>
              </a:rPr>
              <a:t>)</a:t>
            </a:r>
            <a:r>
              <a:rPr lang="en-US" sz="1800" dirty="0">
                <a:solidFill>
                  <a:schemeClr val="tx1"/>
                </a:solidFill>
              </a:rPr>
              <a:t> with the same return type and argument. This must be outside of a method.</a:t>
            </a:r>
          </a:p>
        </p:txBody>
      </p:sp>
      <p:sp>
        <p:nvSpPr>
          <p:cNvPr id="4" name="Title 1">
            <a:extLst>
              <a:ext uri="{FF2B5EF4-FFF2-40B4-BE49-F238E27FC236}">
                <a16:creationId xmlns:a16="http://schemas.microsoft.com/office/drawing/2014/main" id="{B9ADDE0E-98C7-4E5D-BAD2-17F3C2F246E4}"/>
              </a:ext>
            </a:extLst>
          </p:cNvPr>
          <p:cNvSpPr>
            <a:spLocks noGrp="1"/>
          </p:cNvSpPr>
          <p:nvPr>
            <p:ph type="title"/>
          </p:nvPr>
        </p:nvSpPr>
        <p:spPr>
          <a:xfrm>
            <a:off x="1096963" y="287338"/>
            <a:ext cx="10058400" cy="1449387"/>
          </a:xfrm>
        </p:spPr>
        <p:txBody>
          <a:bodyPr>
            <a:normAutofit/>
          </a:bodyPr>
          <a:lstStyle/>
          <a:p>
            <a:r>
              <a:rPr lang="en-US" dirty="0">
                <a:solidFill>
                  <a:schemeClr val="tx1"/>
                </a:solidFill>
              </a:rPr>
              <a:t>Delegate – Step by Step</a:t>
            </a:r>
            <a:br>
              <a:rPr lang="en-US" dirty="0"/>
            </a:br>
            <a:r>
              <a:rPr lang="en-US" sz="1400" dirty="0">
                <a:hlinkClick r:id="rId2"/>
              </a:rPr>
              <a:t>https://docs.microsoft.com/en-us/dotnet/csharp/programming-guide/delegates/using-delegates</a:t>
            </a:r>
            <a:endParaRPr lang="en-US" sz="1400" dirty="0"/>
          </a:p>
        </p:txBody>
      </p:sp>
      <p:pic>
        <p:nvPicPr>
          <p:cNvPr id="5" name="Picture 4">
            <a:extLst>
              <a:ext uri="{FF2B5EF4-FFF2-40B4-BE49-F238E27FC236}">
                <a16:creationId xmlns:a16="http://schemas.microsoft.com/office/drawing/2014/main" id="{356B11B8-7F8A-40C1-8BD3-264E08F6F8C2}"/>
              </a:ext>
            </a:extLst>
          </p:cNvPr>
          <p:cNvPicPr>
            <a:picLocks noChangeAspect="1"/>
          </p:cNvPicPr>
          <p:nvPr/>
        </p:nvPicPr>
        <p:blipFill rotWithShape="1">
          <a:blip r:embed="rId3"/>
          <a:srcRect l="-1" r="1671" b="2"/>
          <a:stretch/>
        </p:blipFill>
        <p:spPr>
          <a:xfrm>
            <a:off x="6439237" y="3421781"/>
            <a:ext cx="4590778" cy="498182"/>
          </a:xfrm>
          <a:prstGeom prst="rect">
            <a:avLst/>
          </a:prstGeom>
          <a:ln w="25400">
            <a:solidFill>
              <a:schemeClr val="accent2"/>
            </a:solidFill>
          </a:ln>
          <a:effectLst/>
        </p:spPr>
      </p:pic>
      <p:pic>
        <p:nvPicPr>
          <p:cNvPr id="6" name="Picture 5">
            <a:extLst>
              <a:ext uri="{FF2B5EF4-FFF2-40B4-BE49-F238E27FC236}">
                <a16:creationId xmlns:a16="http://schemas.microsoft.com/office/drawing/2014/main" id="{61A0FC0D-029A-47A4-836F-5D5A0A1291EE}"/>
              </a:ext>
            </a:extLst>
          </p:cNvPr>
          <p:cNvPicPr>
            <a:picLocks noChangeAspect="1"/>
          </p:cNvPicPr>
          <p:nvPr/>
        </p:nvPicPr>
        <p:blipFill>
          <a:blip r:embed="rId4"/>
          <a:stretch>
            <a:fillRect/>
          </a:stretch>
        </p:blipFill>
        <p:spPr>
          <a:xfrm>
            <a:off x="6439237" y="2002672"/>
            <a:ext cx="4079410" cy="1126222"/>
          </a:xfrm>
          <a:prstGeom prst="rect">
            <a:avLst/>
          </a:prstGeom>
          <a:ln w="25400">
            <a:solidFill>
              <a:schemeClr val="accent2"/>
            </a:solidFill>
          </a:ln>
          <a:effectLst/>
        </p:spPr>
      </p:pic>
      <p:pic>
        <p:nvPicPr>
          <p:cNvPr id="7" name="Picture 6">
            <a:extLst>
              <a:ext uri="{FF2B5EF4-FFF2-40B4-BE49-F238E27FC236}">
                <a16:creationId xmlns:a16="http://schemas.microsoft.com/office/drawing/2014/main" id="{2FFBBFFD-BABB-452C-9E34-E37DB376E55B}"/>
              </a:ext>
            </a:extLst>
          </p:cNvPr>
          <p:cNvPicPr>
            <a:picLocks noChangeAspect="1"/>
          </p:cNvPicPr>
          <p:nvPr/>
        </p:nvPicPr>
        <p:blipFill>
          <a:blip r:embed="rId5"/>
          <a:stretch>
            <a:fillRect/>
          </a:stretch>
        </p:blipFill>
        <p:spPr>
          <a:xfrm>
            <a:off x="6439238" y="4226057"/>
            <a:ext cx="4560143" cy="904958"/>
          </a:xfrm>
          <a:prstGeom prst="rect">
            <a:avLst/>
          </a:prstGeom>
          <a:ln w="25400">
            <a:solidFill>
              <a:schemeClr val="accent2"/>
            </a:solidFill>
          </a:ln>
          <a:effectLst/>
        </p:spPr>
      </p:pic>
      <p:pic>
        <p:nvPicPr>
          <p:cNvPr id="8" name="Picture 7">
            <a:extLst>
              <a:ext uri="{FF2B5EF4-FFF2-40B4-BE49-F238E27FC236}">
                <a16:creationId xmlns:a16="http://schemas.microsoft.com/office/drawing/2014/main" id="{1502543D-91D0-41DF-A5A7-FDAECD13E790}"/>
              </a:ext>
            </a:extLst>
          </p:cNvPr>
          <p:cNvPicPr>
            <a:picLocks noChangeAspect="1"/>
          </p:cNvPicPr>
          <p:nvPr/>
        </p:nvPicPr>
        <p:blipFill>
          <a:blip r:embed="rId6"/>
          <a:stretch>
            <a:fillRect/>
          </a:stretch>
        </p:blipFill>
        <p:spPr>
          <a:xfrm>
            <a:off x="6439237" y="5394461"/>
            <a:ext cx="3680714" cy="902947"/>
          </a:xfrm>
          <a:prstGeom prst="rect">
            <a:avLst/>
          </a:prstGeom>
          <a:ln w="25400">
            <a:solidFill>
              <a:schemeClr val="accent2"/>
            </a:solidFill>
          </a:ln>
          <a:effectLst/>
        </p:spPr>
      </p:pic>
      <p:sp>
        <p:nvSpPr>
          <p:cNvPr id="9" name="Content Placeholder 2">
            <a:extLst>
              <a:ext uri="{FF2B5EF4-FFF2-40B4-BE49-F238E27FC236}">
                <a16:creationId xmlns:a16="http://schemas.microsoft.com/office/drawing/2014/main" id="{510DBDA2-FDF0-43DB-A618-3D80C9B78F06}"/>
              </a:ext>
            </a:extLst>
          </p:cNvPr>
          <p:cNvSpPr txBox="1">
            <a:spLocks/>
          </p:cNvSpPr>
          <p:nvPr/>
        </p:nvSpPr>
        <p:spPr>
          <a:xfrm>
            <a:off x="1097280" y="2028527"/>
            <a:ext cx="5069503" cy="1109379"/>
          </a:xfrm>
          <a:prstGeom prst="rect">
            <a:avLst/>
          </a:prstGeom>
        </p:spPr>
        <p:txBody>
          <a:bodyPr vert="horz" lIns="0" tIns="45720" rIns="0" bIns="45720" rtlCol="0" anchor="ct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1800" dirty="0">
                <a:solidFill>
                  <a:schemeClr val="tx1"/>
                </a:solidFill>
              </a:rPr>
              <a:t>1. Create a method to assign to a delegate.</a:t>
            </a:r>
            <a:endParaRPr lang="en-US" sz="1800" b="1" i="1" dirty="0">
              <a:solidFill>
                <a:schemeClr val="tx1"/>
              </a:solidFill>
            </a:endParaRPr>
          </a:p>
        </p:txBody>
      </p:sp>
      <p:sp>
        <p:nvSpPr>
          <p:cNvPr id="10" name="Content Placeholder 2">
            <a:extLst>
              <a:ext uri="{FF2B5EF4-FFF2-40B4-BE49-F238E27FC236}">
                <a16:creationId xmlns:a16="http://schemas.microsoft.com/office/drawing/2014/main" id="{E669C6BE-1BC6-4244-B60F-7C91945AD538}"/>
              </a:ext>
            </a:extLst>
          </p:cNvPr>
          <p:cNvSpPr txBox="1">
            <a:spLocks/>
          </p:cNvSpPr>
          <p:nvPr/>
        </p:nvSpPr>
        <p:spPr>
          <a:xfrm>
            <a:off x="1096963" y="4125423"/>
            <a:ext cx="5069503" cy="1111631"/>
          </a:xfrm>
          <a:prstGeom prst="rect">
            <a:avLst/>
          </a:prstGeom>
        </p:spPr>
        <p:txBody>
          <a:bodyPr vert="horz" lIns="0" tIns="45720" rIns="0" bIns="45720" rtlCol="0" anchor="ctr">
            <a:normAutofit fontScale="925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solidFill>
                  <a:schemeClr val="tx1"/>
                </a:solidFill>
              </a:rPr>
              <a:t>3. Instantiate a delegate type variable and assign to it the chosen function (</a:t>
            </a:r>
            <a:r>
              <a:rPr lang="en-US" dirty="0" err="1">
                <a:solidFill>
                  <a:srgbClr val="FF0000"/>
                </a:solidFill>
              </a:rPr>
              <a:t>DelegateMethod</a:t>
            </a:r>
            <a:r>
              <a:rPr lang="en-US" dirty="0">
                <a:solidFill>
                  <a:srgbClr val="FF0000"/>
                </a:solidFill>
              </a:rPr>
              <a:t>()</a:t>
            </a:r>
            <a:r>
              <a:rPr lang="en-US" dirty="0">
                <a:solidFill>
                  <a:schemeClr val="tx1"/>
                </a:solidFill>
              </a:rPr>
              <a:t>). The delegate variable is what gets passed to a function.</a:t>
            </a:r>
            <a:endParaRPr lang="en-US" b="1" i="1" dirty="0">
              <a:solidFill>
                <a:schemeClr val="tx1"/>
              </a:solidFill>
            </a:endParaRPr>
          </a:p>
        </p:txBody>
      </p:sp>
      <p:sp>
        <p:nvSpPr>
          <p:cNvPr id="11" name="Content Placeholder 2">
            <a:extLst>
              <a:ext uri="{FF2B5EF4-FFF2-40B4-BE49-F238E27FC236}">
                <a16:creationId xmlns:a16="http://schemas.microsoft.com/office/drawing/2014/main" id="{A96FC4E5-903B-485E-901D-36E20988FBB1}"/>
              </a:ext>
            </a:extLst>
          </p:cNvPr>
          <p:cNvSpPr txBox="1">
            <a:spLocks/>
          </p:cNvSpPr>
          <p:nvPr/>
        </p:nvSpPr>
        <p:spPr>
          <a:xfrm>
            <a:off x="1096963" y="5261772"/>
            <a:ext cx="5069503" cy="1161047"/>
          </a:xfrm>
          <a:prstGeom prst="rect">
            <a:avLst/>
          </a:prstGeom>
        </p:spPr>
        <p:txBody>
          <a:bodyPr vert="horz" lIns="0" tIns="45720" rIns="0" bIns="45720" rtlCol="0" anchor="ctr">
            <a:normAutofit fontScale="92500" lnSpcReduction="2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solidFill>
                  <a:schemeClr val="tx1"/>
                </a:solidFill>
              </a:rPr>
              <a:t>4. Invoke the delegate variable. </a:t>
            </a:r>
            <a:r>
              <a:rPr lang="en-US" u="sng" dirty="0">
                <a:solidFill>
                  <a:schemeClr val="tx1"/>
                </a:solidFill>
              </a:rPr>
              <a:t>If</a:t>
            </a:r>
            <a:r>
              <a:rPr lang="en-US" dirty="0">
                <a:solidFill>
                  <a:schemeClr val="tx1"/>
                </a:solidFill>
              </a:rPr>
              <a:t> the original method (</a:t>
            </a:r>
            <a:r>
              <a:rPr lang="en-US" dirty="0" err="1">
                <a:solidFill>
                  <a:srgbClr val="FF0000"/>
                </a:solidFill>
              </a:rPr>
              <a:t>DelegateMethod</a:t>
            </a:r>
            <a:r>
              <a:rPr lang="en-US" dirty="0">
                <a:solidFill>
                  <a:srgbClr val="FF0000"/>
                </a:solidFill>
              </a:rPr>
              <a:t>()</a:t>
            </a:r>
            <a:r>
              <a:rPr lang="en-US" dirty="0">
                <a:solidFill>
                  <a:schemeClr val="tx1"/>
                </a:solidFill>
              </a:rPr>
              <a:t>) returns a value, it will be returned through the delegate variable (handler).</a:t>
            </a:r>
            <a:endParaRPr lang="en-US" b="1" i="1" dirty="0">
              <a:solidFill>
                <a:schemeClr val="tx1"/>
              </a:solidFill>
            </a:endParaRPr>
          </a:p>
        </p:txBody>
      </p:sp>
      <p:cxnSp>
        <p:nvCxnSpPr>
          <p:cNvPr id="13" name="Straight Connector 12">
            <a:extLst>
              <a:ext uri="{FF2B5EF4-FFF2-40B4-BE49-F238E27FC236}">
                <a16:creationId xmlns:a16="http://schemas.microsoft.com/office/drawing/2014/main" id="{86E52D6C-A871-4695-AB13-5079D469D413}"/>
              </a:ext>
            </a:extLst>
          </p:cNvPr>
          <p:cNvCxnSpPr/>
          <p:nvPr/>
        </p:nvCxnSpPr>
        <p:spPr>
          <a:xfrm flipH="1">
            <a:off x="957736" y="3245902"/>
            <a:ext cx="10868793" cy="0"/>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104237E-80FB-4A6D-81C2-E1836A661B0A}"/>
              </a:ext>
            </a:extLst>
          </p:cNvPr>
          <p:cNvCxnSpPr/>
          <p:nvPr/>
        </p:nvCxnSpPr>
        <p:spPr>
          <a:xfrm flipH="1">
            <a:off x="957736" y="4100725"/>
            <a:ext cx="10868793" cy="0"/>
          </a:xfrm>
          <a:prstGeom prst="line">
            <a:avLst/>
          </a:prstGeom>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1E36A010-392E-434D-867B-91CF64B9CE94}"/>
              </a:ext>
            </a:extLst>
          </p:cNvPr>
          <p:cNvCxnSpPr/>
          <p:nvPr/>
        </p:nvCxnSpPr>
        <p:spPr>
          <a:xfrm flipH="1">
            <a:off x="945459" y="5261772"/>
            <a:ext cx="10868793"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817275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452EB-361F-4830-B865-7E382C42E68F}"/>
              </a:ext>
            </a:extLst>
          </p:cNvPr>
          <p:cNvSpPr>
            <a:spLocks noGrp="1"/>
          </p:cNvSpPr>
          <p:nvPr>
            <p:ph type="title"/>
          </p:nvPr>
        </p:nvSpPr>
        <p:spPr>
          <a:xfrm>
            <a:off x="1097280" y="286603"/>
            <a:ext cx="10742250" cy="1450757"/>
          </a:xfrm>
        </p:spPr>
        <p:txBody>
          <a:bodyPr>
            <a:normAutofit/>
          </a:bodyPr>
          <a:lstStyle/>
          <a:p>
            <a:r>
              <a:rPr lang="en-US" dirty="0">
                <a:solidFill>
                  <a:schemeClr val="tx1"/>
                </a:solidFill>
              </a:rPr>
              <a:t>Delegate – Multicasting</a:t>
            </a:r>
            <a:br>
              <a:rPr lang="en-US" dirty="0"/>
            </a:br>
            <a:r>
              <a:rPr lang="en-US" sz="1400" dirty="0">
                <a:hlinkClick r:id="rId2"/>
              </a:rPr>
              <a:t>https://docs.microsoft.com/en-us/dotnet/csharp/programming-guide/delegates/how-to-combine-delegates-multicast-delegates</a:t>
            </a:r>
            <a:endParaRPr lang="en-US" dirty="0"/>
          </a:p>
        </p:txBody>
      </p:sp>
      <p:sp>
        <p:nvSpPr>
          <p:cNvPr id="3" name="Content Placeholder 2">
            <a:extLst>
              <a:ext uri="{FF2B5EF4-FFF2-40B4-BE49-F238E27FC236}">
                <a16:creationId xmlns:a16="http://schemas.microsoft.com/office/drawing/2014/main" id="{09E33F69-7F19-4343-8159-51D068F19F4F}"/>
              </a:ext>
            </a:extLst>
          </p:cNvPr>
          <p:cNvSpPr>
            <a:spLocks noGrp="1"/>
          </p:cNvSpPr>
          <p:nvPr>
            <p:ph idx="1"/>
          </p:nvPr>
        </p:nvSpPr>
        <p:spPr>
          <a:xfrm>
            <a:off x="1097280" y="1907177"/>
            <a:ext cx="5230852" cy="4429830"/>
          </a:xfrm>
        </p:spPr>
        <p:txBody>
          <a:bodyPr anchor="ctr">
            <a:normAutofit fontScale="92500" lnSpcReduction="10000"/>
          </a:bodyPr>
          <a:lstStyle/>
          <a:p>
            <a:r>
              <a:rPr lang="en-US" sz="2400" dirty="0">
                <a:solidFill>
                  <a:schemeClr val="tx1"/>
                </a:solidFill>
              </a:rPr>
              <a:t>A </a:t>
            </a:r>
            <a:r>
              <a:rPr lang="en-US" sz="2400" b="1" i="1" dirty="0">
                <a:solidFill>
                  <a:schemeClr val="tx1"/>
                </a:solidFill>
              </a:rPr>
              <a:t>delegate</a:t>
            </a:r>
            <a:r>
              <a:rPr lang="en-US" sz="2400" dirty="0">
                <a:solidFill>
                  <a:schemeClr val="tx1"/>
                </a:solidFill>
              </a:rPr>
              <a:t> can call more than one method when invoked. This is referred to as </a:t>
            </a:r>
            <a:r>
              <a:rPr lang="en-US" sz="2400" u="sng" dirty="0">
                <a:solidFill>
                  <a:schemeClr val="tx1"/>
                </a:solidFill>
              </a:rPr>
              <a:t>multicasting</a:t>
            </a:r>
            <a:r>
              <a:rPr lang="en-US" sz="2400" dirty="0">
                <a:solidFill>
                  <a:schemeClr val="tx1"/>
                </a:solidFill>
              </a:rPr>
              <a:t>. To add an extra method to the delegate’s (ordered) method invocation list use the addition assignment operators ('+' or '+=‘).</a:t>
            </a:r>
          </a:p>
          <a:p>
            <a:r>
              <a:rPr lang="en-US" sz="2400" i="1" dirty="0" err="1">
                <a:solidFill>
                  <a:srgbClr val="FF0000"/>
                </a:solidFill>
              </a:rPr>
              <a:t>allMethodsDelegate</a:t>
            </a:r>
            <a:r>
              <a:rPr lang="en-US" sz="2400" dirty="0"/>
              <a:t> </a:t>
            </a:r>
            <a:r>
              <a:rPr lang="en-US" sz="2400" dirty="0">
                <a:solidFill>
                  <a:schemeClr val="tx1"/>
                </a:solidFill>
              </a:rPr>
              <a:t>is a </a:t>
            </a:r>
            <a:r>
              <a:rPr lang="en-US" sz="2400" b="1" i="1" dirty="0">
                <a:solidFill>
                  <a:schemeClr val="tx1"/>
                </a:solidFill>
              </a:rPr>
              <a:t>delegate</a:t>
            </a:r>
            <a:r>
              <a:rPr lang="en-US" sz="2400" dirty="0">
                <a:solidFill>
                  <a:schemeClr val="tx1"/>
                </a:solidFill>
              </a:rPr>
              <a:t> </a:t>
            </a:r>
            <a:r>
              <a:rPr lang="en-US" sz="2400" b="1" i="1" dirty="0">
                <a:solidFill>
                  <a:schemeClr val="tx1"/>
                </a:solidFill>
              </a:rPr>
              <a:t>type</a:t>
            </a:r>
            <a:r>
              <a:rPr lang="en-US" sz="2400" dirty="0">
                <a:solidFill>
                  <a:schemeClr val="tx1"/>
                </a:solidFill>
              </a:rPr>
              <a:t> object that points to other </a:t>
            </a:r>
            <a:r>
              <a:rPr lang="en-US" sz="2400" b="1" i="1" dirty="0">
                <a:solidFill>
                  <a:schemeClr val="tx1"/>
                </a:solidFill>
              </a:rPr>
              <a:t>delegate</a:t>
            </a:r>
            <a:r>
              <a:rPr lang="en-US" sz="2400" dirty="0">
                <a:solidFill>
                  <a:schemeClr val="tx1"/>
                </a:solidFill>
              </a:rPr>
              <a:t> </a:t>
            </a:r>
            <a:r>
              <a:rPr lang="en-US" sz="2400" b="1" i="1" dirty="0">
                <a:solidFill>
                  <a:schemeClr val="tx1"/>
                </a:solidFill>
              </a:rPr>
              <a:t>type</a:t>
            </a:r>
            <a:r>
              <a:rPr lang="en-US" sz="2400" dirty="0">
                <a:solidFill>
                  <a:schemeClr val="tx1"/>
                </a:solidFill>
              </a:rPr>
              <a:t> objects that point to a </a:t>
            </a:r>
            <a:r>
              <a:rPr lang="en-US" sz="2400" b="1" i="1" dirty="0">
                <a:solidFill>
                  <a:schemeClr val="tx1"/>
                </a:solidFill>
              </a:rPr>
              <a:t>delegate</a:t>
            </a:r>
            <a:r>
              <a:rPr lang="en-US" sz="2400" dirty="0">
                <a:solidFill>
                  <a:schemeClr val="tx1"/>
                </a:solidFill>
              </a:rPr>
              <a:t> variable that refers to a function or invocation list. </a:t>
            </a:r>
            <a:r>
              <a:rPr lang="en-US" sz="2400" b="1" i="1" dirty="0">
                <a:solidFill>
                  <a:schemeClr val="tx1"/>
                </a:solidFill>
              </a:rPr>
              <a:t>Arguments</a:t>
            </a:r>
            <a:r>
              <a:rPr lang="en-US" sz="2400" dirty="0">
                <a:solidFill>
                  <a:schemeClr val="tx1"/>
                </a:solidFill>
              </a:rPr>
              <a:t> are passed from </a:t>
            </a:r>
            <a:r>
              <a:rPr lang="en-US" sz="2400" b="1" i="1" dirty="0">
                <a:solidFill>
                  <a:schemeClr val="tx1"/>
                </a:solidFill>
              </a:rPr>
              <a:t>delegate</a:t>
            </a:r>
            <a:r>
              <a:rPr lang="en-US" sz="2400" dirty="0">
                <a:solidFill>
                  <a:schemeClr val="tx1"/>
                </a:solidFill>
              </a:rPr>
              <a:t> obj to </a:t>
            </a:r>
            <a:r>
              <a:rPr lang="en-US" sz="2400" b="1" i="1" dirty="0">
                <a:solidFill>
                  <a:schemeClr val="tx1"/>
                </a:solidFill>
              </a:rPr>
              <a:t>delegate</a:t>
            </a:r>
            <a:r>
              <a:rPr lang="en-US" sz="2400" dirty="0">
                <a:solidFill>
                  <a:schemeClr val="tx1"/>
                </a:solidFill>
              </a:rPr>
              <a:t> obj to function.</a:t>
            </a:r>
          </a:p>
        </p:txBody>
      </p:sp>
      <p:pic>
        <p:nvPicPr>
          <p:cNvPr id="4" name="Picture 3">
            <a:extLst>
              <a:ext uri="{FF2B5EF4-FFF2-40B4-BE49-F238E27FC236}">
                <a16:creationId xmlns:a16="http://schemas.microsoft.com/office/drawing/2014/main" id="{3306366C-3CD8-44E1-81CD-6579693A6324}"/>
              </a:ext>
            </a:extLst>
          </p:cNvPr>
          <p:cNvPicPr>
            <a:picLocks noChangeAspect="1"/>
          </p:cNvPicPr>
          <p:nvPr/>
        </p:nvPicPr>
        <p:blipFill>
          <a:blip r:embed="rId3"/>
          <a:stretch>
            <a:fillRect/>
          </a:stretch>
        </p:blipFill>
        <p:spPr>
          <a:xfrm>
            <a:off x="6530068" y="3710248"/>
            <a:ext cx="4567251" cy="2542954"/>
          </a:xfrm>
          <a:prstGeom prst="rect">
            <a:avLst/>
          </a:prstGeom>
          <a:ln w="25400">
            <a:solidFill>
              <a:schemeClr val="accent2"/>
            </a:solidFill>
          </a:ln>
          <a:effectLst/>
        </p:spPr>
      </p:pic>
      <p:pic>
        <p:nvPicPr>
          <p:cNvPr id="5" name="Picture 4">
            <a:extLst>
              <a:ext uri="{FF2B5EF4-FFF2-40B4-BE49-F238E27FC236}">
                <a16:creationId xmlns:a16="http://schemas.microsoft.com/office/drawing/2014/main" id="{43BDF44F-1ADE-4547-A997-6528186052B9}"/>
              </a:ext>
            </a:extLst>
          </p:cNvPr>
          <p:cNvPicPr>
            <a:picLocks noChangeAspect="1"/>
          </p:cNvPicPr>
          <p:nvPr/>
        </p:nvPicPr>
        <p:blipFill>
          <a:blip r:embed="rId4"/>
          <a:stretch>
            <a:fillRect/>
          </a:stretch>
        </p:blipFill>
        <p:spPr>
          <a:xfrm>
            <a:off x="6540496" y="2130223"/>
            <a:ext cx="4556823" cy="1409525"/>
          </a:xfrm>
          <a:prstGeom prst="rect">
            <a:avLst/>
          </a:prstGeom>
          <a:ln w="25400">
            <a:solidFill>
              <a:schemeClr val="accent2"/>
            </a:solidFill>
          </a:ln>
          <a:effectLst/>
        </p:spPr>
      </p:pic>
    </p:spTree>
    <p:extLst>
      <p:ext uri="{BB962C8B-B14F-4D97-AF65-F5344CB8AC3E}">
        <p14:creationId xmlns:p14="http://schemas.microsoft.com/office/powerpoint/2010/main" val="1280161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2C752B2-0036-4B37-BBA9-663EE14D2F98}"/>
              </a:ext>
            </a:extLst>
          </p:cNvPr>
          <p:cNvSpPr>
            <a:spLocks noGrp="1"/>
          </p:cNvSpPr>
          <p:nvPr>
            <p:ph idx="1"/>
          </p:nvPr>
        </p:nvSpPr>
        <p:spPr>
          <a:xfrm>
            <a:off x="1052945" y="1860508"/>
            <a:ext cx="9993324" cy="2522182"/>
          </a:xfrm>
        </p:spPr>
        <p:txBody>
          <a:bodyPr anchor="ctr">
            <a:normAutofit/>
          </a:bodyPr>
          <a:lstStyle/>
          <a:p>
            <a:pPr lvl="1">
              <a:spcBef>
                <a:spcPts val="300"/>
              </a:spcBef>
              <a:spcAft>
                <a:spcPts val="200"/>
              </a:spcAft>
              <a:buFont typeface="Arial" panose="020B0604020202020204" pitchFamily="34" charset="0"/>
              <a:buChar char="•"/>
            </a:pPr>
            <a:r>
              <a:rPr lang="en-US" sz="2400" b="1" i="1" dirty="0">
                <a:solidFill>
                  <a:schemeClr val="tx1"/>
                </a:solidFill>
              </a:rPr>
              <a:t>Reference</a:t>
            </a:r>
            <a:r>
              <a:rPr lang="en-US" sz="2400" dirty="0">
                <a:solidFill>
                  <a:schemeClr val="tx1"/>
                </a:solidFill>
              </a:rPr>
              <a:t> arguments are passed sequentially to each method in turn. Any changes by one method are visible to the next method. </a:t>
            </a:r>
          </a:p>
          <a:p>
            <a:pPr lvl="1">
              <a:spcBef>
                <a:spcPts val="300"/>
              </a:spcBef>
              <a:spcAft>
                <a:spcPts val="200"/>
              </a:spcAft>
              <a:buFont typeface="Arial" panose="020B0604020202020204" pitchFamily="34" charset="0"/>
              <a:buChar char="•"/>
            </a:pPr>
            <a:r>
              <a:rPr lang="en-US" sz="2400" dirty="0">
                <a:solidFill>
                  <a:schemeClr val="tx1"/>
                </a:solidFill>
              </a:rPr>
              <a:t>If any method in the </a:t>
            </a:r>
            <a:r>
              <a:rPr lang="en-US" sz="2400" b="1" i="1" dirty="0">
                <a:solidFill>
                  <a:schemeClr val="tx1"/>
                </a:solidFill>
              </a:rPr>
              <a:t>method invocation list </a:t>
            </a:r>
            <a:r>
              <a:rPr lang="en-US" sz="2400" dirty="0">
                <a:solidFill>
                  <a:schemeClr val="tx1"/>
                </a:solidFill>
              </a:rPr>
              <a:t>throws an uncaught exception, execution stops. The exception is passed to the caller of the </a:t>
            </a:r>
            <a:r>
              <a:rPr lang="en-US" sz="2400" b="1" i="1" dirty="0">
                <a:solidFill>
                  <a:schemeClr val="tx1"/>
                </a:solidFill>
              </a:rPr>
              <a:t>delegate</a:t>
            </a:r>
            <a:r>
              <a:rPr lang="en-US" sz="2400" dirty="0">
                <a:solidFill>
                  <a:schemeClr val="tx1"/>
                </a:solidFill>
              </a:rPr>
              <a:t>. </a:t>
            </a:r>
          </a:p>
          <a:p>
            <a:pPr lvl="1">
              <a:spcBef>
                <a:spcPts val="300"/>
              </a:spcBef>
              <a:spcAft>
                <a:spcPts val="200"/>
              </a:spcAft>
              <a:buFont typeface="Arial" panose="020B0604020202020204" pitchFamily="34" charset="0"/>
              <a:buChar char="•"/>
            </a:pPr>
            <a:r>
              <a:rPr lang="en-US" sz="2400" dirty="0">
                <a:solidFill>
                  <a:schemeClr val="tx1"/>
                </a:solidFill>
              </a:rPr>
              <a:t>If the </a:t>
            </a:r>
            <a:r>
              <a:rPr lang="en-US" sz="2400" b="1" i="1" dirty="0">
                <a:solidFill>
                  <a:schemeClr val="tx1"/>
                </a:solidFill>
              </a:rPr>
              <a:t>delegate</a:t>
            </a:r>
            <a:r>
              <a:rPr lang="en-US" sz="2400" dirty="0">
                <a:solidFill>
                  <a:schemeClr val="tx1"/>
                </a:solidFill>
              </a:rPr>
              <a:t> has a return value and/or </a:t>
            </a:r>
            <a:r>
              <a:rPr lang="en-US" sz="2400" b="1" i="1" dirty="0">
                <a:solidFill>
                  <a:schemeClr val="tx1"/>
                </a:solidFill>
              </a:rPr>
              <a:t>out</a:t>
            </a:r>
            <a:r>
              <a:rPr lang="en-US" sz="2400" dirty="0">
                <a:solidFill>
                  <a:schemeClr val="tx1"/>
                </a:solidFill>
              </a:rPr>
              <a:t> parameters, it returns the return value and/or </a:t>
            </a:r>
            <a:r>
              <a:rPr lang="en-US" sz="2400" b="1" i="1" dirty="0">
                <a:solidFill>
                  <a:schemeClr val="tx1"/>
                </a:solidFill>
              </a:rPr>
              <a:t>out</a:t>
            </a:r>
            <a:r>
              <a:rPr lang="en-US" sz="2400" dirty="0">
                <a:solidFill>
                  <a:schemeClr val="tx1"/>
                </a:solidFill>
              </a:rPr>
              <a:t> parameters of only the final method invoked. </a:t>
            </a:r>
          </a:p>
        </p:txBody>
      </p:sp>
      <p:pic>
        <p:nvPicPr>
          <p:cNvPr id="5" name="Picture 4">
            <a:extLst>
              <a:ext uri="{FF2B5EF4-FFF2-40B4-BE49-F238E27FC236}">
                <a16:creationId xmlns:a16="http://schemas.microsoft.com/office/drawing/2014/main" id="{6BD9F204-1739-4104-9B41-D2948BACC728}"/>
              </a:ext>
            </a:extLst>
          </p:cNvPr>
          <p:cNvPicPr>
            <a:picLocks noChangeAspect="1"/>
          </p:cNvPicPr>
          <p:nvPr/>
        </p:nvPicPr>
        <p:blipFill>
          <a:blip r:embed="rId2"/>
          <a:stretch>
            <a:fillRect/>
          </a:stretch>
        </p:blipFill>
        <p:spPr>
          <a:xfrm>
            <a:off x="4900841" y="4506473"/>
            <a:ext cx="5927461" cy="1689710"/>
          </a:xfrm>
          <a:prstGeom prst="rect">
            <a:avLst/>
          </a:prstGeom>
          <a:ln w="25400">
            <a:solidFill>
              <a:schemeClr val="accent2"/>
            </a:solidFill>
          </a:ln>
          <a:effectLst/>
        </p:spPr>
      </p:pic>
      <p:sp>
        <p:nvSpPr>
          <p:cNvPr id="6" name="Title 1">
            <a:extLst>
              <a:ext uri="{FF2B5EF4-FFF2-40B4-BE49-F238E27FC236}">
                <a16:creationId xmlns:a16="http://schemas.microsoft.com/office/drawing/2014/main" id="{97F0488E-D026-413D-8F99-84381014A111}"/>
              </a:ext>
            </a:extLst>
          </p:cNvPr>
          <p:cNvSpPr>
            <a:spLocks noGrp="1"/>
          </p:cNvSpPr>
          <p:nvPr>
            <p:ph type="title"/>
          </p:nvPr>
        </p:nvSpPr>
        <p:spPr>
          <a:xfrm>
            <a:off x="1096963" y="287338"/>
            <a:ext cx="10058400" cy="1449387"/>
          </a:xfrm>
        </p:spPr>
        <p:txBody>
          <a:bodyPr>
            <a:normAutofit/>
          </a:bodyPr>
          <a:lstStyle/>
          <a:p>
            <a:r>
              <a:rPr lang="en-US" dirty="0">
                <a:solidFill>
                  <a:schemeClr val="tx1"/>
                </a:solidFill>
              </a:rPr>
              <a:t>Delegate – Multicasting</a:t>
            </a:r>
            <a:br>
              <a:rPr lang="en-US" dirty="0"/>
            </a:br>
            <a:r>
              <a:rPr lang="en-US" sz="1400" dirty="0">
                <a:hlinkClick r:id="rId3"/>
              </a:rPr>
              <a:t>https://docs.microsoft.com/en-us/dotnet/csharp/programming-guide/delegates/how-to-combine-delegates-multicast</a:t>
            </a:r>
            <a:endParaRPr lang="en-US" dirty="0"/>
          </a:p>
        </p:txBody>
      </p:sp>
      <p:sp>
        <p:nvSpPr>
          <p:cNvPr id="7" name="TextBox 6">
            <a:extLst>
              <a:ext uri="{FF2B5EF4-FFF2-40B4-BE49-F238E27FC236}">
                <a16:creationId xmlns:a16="http://schemas.microsoft.com/office/drawing/2014/main" id="{FCED6601-4312-4CEB-94E0-8FE6C36E941A}"/>
              </a:ext>
            </a:extLst>
          </p:cNvPr>
          <p:cNvSpPr txBox="1"/>
          <p:nvPr/>
        </p:nvSpPr>
        <p:spPr>
          <a:xfrm>
            <a:off x="999179" y="4158383"/>
            <a:ext cx="3811171" cy="2236453"/>
          </a:xfrm>
          <a:prstGeom prst="rect">
            <a:avLst/>
          </a:prstGeom>
          <a:noFill/>
        </p:spPr>
        <p:txBody>
          <a:bodyPr wrap="square" anchor="ctr">
            <a:normAutofit/>
          </a:bodyPr>
          <a:lstStyle/>
          <a:p>
            <a:pPr marL="342900" indent="-182880">
              <a:buFont typeface="Arial" panose="020B0604020202020204" pitchFamily="34" charset="0"/>
              <a:buChar char="•"/>
            </a:pPr>
            <a:r>
              <a:rPr lang="en-US" sz="2400" dirty="0"/>
              <a:t>To remove a method from the invocation list, use the subtraction or subtraction assignment operators (- or -=).</a:t>
            </a:r>
            <a:endParaRPr lang="en-US" sz="2400" dirty="0">
              <a:solidFill>
                <a:schemeClr val="tx1"/>
              </a:solidFill>
            </a:endParaRPr>
          </a:p>
        </p:txBody>
      </p:sp>
    </p:spTree>
    <p:extLst>
      <p:ext uri="{BB962C8B-B14F-4D97-AF65-F5344CB8AC3E}">
        <p14:creationId xmlns:p14="http://schemas.microsoft.com/office/powerpoint/2010/main" val="12431221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D7511-79D7-4CB8-BFA1-61515A517867}"/>
              </a:ext>
            </a:extLst>
          </p:cNvPr>
          <p:cNvSpPr>
            <a:spLocks noGrp="1"/>
          </p:cNvSpPr>
          <p:nvPr>
            <p:ph type="title"/>
          </p:nvPr>
        </p:nvSpPr>
        <p:spPr>
          <a:xfrm>
            <a:off x="1076317" y="286603"/>
            <a:ext cx="11021575" cy="1450757"/>
          </a:xfrm>
        </p:spPr>
        <p:txBody>
          <a:bodyPr>
            <a:normAutofit/>
          </a:bodyPr>
          <a:lstStyle/>
          <a:p>
            <a:r>
              <a:rPr lang="en-US" dirty="0">
                <a:solidFill>
                  <a:schemeClr val="tx1"/>
                </a:solidFill>
              </a:rPr>
              <a:t>Action and Action&lt;T&gt; Delegate</a:t>
            </a:r>
            <a:br>
              <a:rPr lang="en-US" dirty="0"/>
            </a:br>
            <a:r>
              <a:rPr lang="en-US" sz="1400" dirty="0">
                <a:hlinkClick r:id="rId2"/>
              </a:rPr>
              <a:t>https://learn.microsoft.com/en-us/dotnet/api/system.action?view=net-8.0</a:t>
            </a:r>
            <a:endParaRPr lang="en-US" sz="1400" dirty="0"/>
          </a:p>
        </p:txBody>
      </p:sp>
      <p:sp>
        <p:nvSpPr>
          <p:cNvPr id="3" name="Content Placeholder 2">
            <a:extLst>
              <a:ext uri="{FF2B5EF4-FFF2-40B4-BE49-F238E27FC236}">
                <a16:creationId xmlns:a16="http://schemas.microsoft.com/office/drawing/2014/main" id="{927F1DF8-E343-45E6-8A1A-DF57ED0A9684}"/>
              </a:ext>
            </a:extLst>
          </p:cNvPr>
          <p:cNvSpPr>
            <a:spLocks noGrp="1"/>
          </p:cNvSpPr>
          <p:nvPr>
            <p:ph idx="1"/>
          </p:nvPr>
        </p:nvSpPr>
        <p:spPr>
          <a:xfrm>
            <a:off x="1076318" y="2026665"/>
            <a:ext cx="4492422" cy="4282236"/>
          </a:xfrm>
        </p:spPr>
        <p:txBody>
          <a:bodyPr anchor="ctr">
            <a:normAutofit fontScale="92500"/>
          </a:bodyPr>
          <a:lstStyle/>
          <a:p>
            <a:r>
              <a:rPr lang="en-US" sz="2400" dirty="0">
                <a:solidFill>
                  <a:schemeClr val="tx1"/>
                </a:solidFill>
              </a:rPr>
              <a:t>You can use a .NET </a:t>
            </a:r>
            <a:r>
              <a:rPr lang="en-US" sz="2400" b="1" i="1" dirty="0">
                <a:solidFill>
                  <a:schemeClr val="tx1"/>
                </a:solidFill>
              </a:rPr>
              <a:t>Action delegate </a:t>
            </a:r>
            <a:r>
              <a:rPr lang="en-US" sz="2400" dirty="0">
                <a:solidFill>
                  <a:schemeClr val="tx1"/>
                </a:solidFill>
              </a:rPr>
              <a:t>without declaring a custom </a:t>
            </a:r>
            <a:r>
              <a:rPr lang="en-US" sz="2400" b="1" i="1" dirty="0">
                <a:solidFill>
                  <a:schemeClr val="tx1"/>
                </a:solidFill>
              </a:rPr>
              <a:t>delegate</a:t>
            </a:r>
            <a:r>
              <a:rPr lang="en-US" sz="2400" dirty="0">
                <a:solidFill>
                  <a:schemeClr val="tx1"/>
                </a:solidFill>
              </a:rPr>
              <a:t>. </a:t>
            </a:r>
          </a:p>
          <a:p>
            <a:r>
              <a:rPr lang="en-US" sz="2400" b="1" i="1" dirty="0">
                <a:solidFill>
                  <a:schemeClr val="tx1"/>
                </a:solidFill>
              </a:rPr>
              <a:t>Action Delegates </a:t>
            </a:r>
            <a:r>
              <a:rPr lang="en-US" sz="2400" dirty="0">
                <a:solidFill>
                  <a:schemeClr val="tx1"/>
                </a:solidFill>
              </a:rPr>
              <a:t>are no different than custom delegates and have simpler syntax. They always return </a:t>
            </a:r>
            <a:r>
              <a:rPr lang="en-US" sz="2400" b="1" i="1" dirty="0">
                <a:solidFill>
                  <a:schemeClr val="tx1"/>
                </a:solidFill>
              </a:rPr>
              <a:t>void.</a:t>
            </a:r>
            <a:r>
              <a:rPr lang="en-US" sz="2400" dirty="0">
                <a:solidFill>
                  <a:schemeClr val="tx1"/>
                </a:solidFill>
              </a:rPr>
              <a:t> </a:t>
            </a:r>
          </a:p>
          <a:p>
            <a:r>
              <a:rPr lang="en-US" sz="2400" dirty="0">
                <a:solidFill>
                  <a:schemeClr val="tx1"/>
                </a:solidFill>
              </a:rPr>
              <a:t>The encapsulated method must correspond to the parameter list defined by the </a:t>
            </a:r>
            <a:r>
              <a:rPr lang="en-US" sz="2400" b="1" i="1" dirty="0">
                <a:solidFill>
                  <a:schemeClr val="tx1"/>
                </a:solidFill>
              </a:rPr>
              <a:t>Action</a:t>
            </a:r>
            <a:r>
              <a:rPr lang="en-US" sz="2400" dirty="0">
                <a:solidFill>
                  <a:schemeClr val="tx1"/>
                </a:solidFill>
              </a:rPr>
              <a:t> </a:t>
            </a:r>
            <a:r>
              <a:rPr lang="en-US" sz="2400" b="1" i="1" dirty="0">
                <a:solidFill>
                  <a:schemeClr val="tx1"/>
                </a:solidFill>
              </a:rPr>
              <a:t>delegate</a:t>
            </a:r>
            <a:r>
              <a:rPr lang="en-US" sz="2400" dirty="0">
                <a:solidFill>
                  <a:schemeClr val="tx1"/>
                </a:solidFill>
              </a:rPr>
              <a:t> and return </a:t>
            </a:r>
            <a:r>
              <a:rPr lang="en-US" sz="2400" b="1" i="1" dirty="0">
                <a:solidFill>
                  <a:schemeClr val="tx1"/>
                </a:solidFill>
              </a:rPr>
              <a:t>void.</a:t>
            </a:r>
          </a:p>
        </p:txBody>
      </p:sp>
      <p:pic>
        <p:nvPicPr>
          <p:cNvPr id="4" name="Picture 3">
            <a:extLst>
              <a:ext uri="{FF2B5EF4-FFF2-40B4-BE49-F238E27FC236}">
                <a16:creationId xmlns:a16="http://schemas.microsoft.com/office/drawing/2014/main" id="{8E4ABE2A-CFCD-48F3-BFB4-17E1FC702054}"/>
              </a:ext>
            </a:extLst>
          </p:cNvPr>
          <p:cNvPicPr>
            <a:picLocks noChangeAspect="1"/>
          </p:cNvPicPr>
          <p:nvPr/>
        </p:nvPicPr>
        <p:blipFill>
          <a:blip r:embed="rId3"/>
          <a:stretch>
            <a:fillRect/>
          </a:stretch>
        </p:blipFill>
        <p:spPr>
          <a:xfrm>
            <a:off x="5647224" y="2026665"/>
            <a:ext cx="3502617" cy="4707382"/>
          </a:xfrm>
          <a:prstGeom prst="rect">
            <a:avLst/>
          </a:prstGeom>
          <a:ln w="25400">
            <a:solidFill>
              <a:schemeClr val="accent2"/>
            </a:solidFill>
          </a:ln>
          <a:effectLst/>
        </p:spPr>
      </p:pic>
      <p:pic>
        <p:nvPicPr>
          <p:cNvPr id="5" name="Picture 4">
            <a:extLst>
              <a:ext uri="{FF2B5EF4-FFF2-40B4-BE49-F238E27FC236}">
                <a16:creationId xmlns:a16="http://schemas.microsoft.com/office/drawing/2014/main" id="{6A2DBF41-DD27-40A0-90B3-31F573844218}"/>
              </a:ext>
            </a:extLst>
          </p:cNvPr>
          <p:cNvPicPr>
            <a:picLocks noChangeAspect="1"/>
          </p:cNvPicPr>
          <p:nvPr/>
        </p:nvPicPr>
        <p:blipFill>
          <a:blip r:embed="rId4"/>
          <a:stretch>
            <a:fillRect/>
          </a:stretch>
        </p:blipFill>
        <p:spPr>
          <a:xfrm>
            <a:off x="8638553" y="1370866"/>
            <a:ext cx="3459340" cy="4289986"/>
          </a:xfrm>
          <a:prstGeom prst="rect">
            <a:avLst/>
          </a:prstGeom>
          <a:ln w="25400">
            <a:solidFill>
              <a:schemeClr val="accent2"/>
            </a:solidFill>
          </a:ln>
          <a:effectLst/>
        </p:spPr>
      </p:pic>
    </p:spTree>
    <p:extLst>
      <p:ext uri="{BB962C8B-B14F-4D97-AF65-F5344CB8AC3E}">
        <p14:creationId xmlns:p14="http://schemas.microsoft.com/office/powerpoint/2010/main" val="1501150315"/>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otalTime>0</TotalTime>
  <Words>2981</Words>
  <Application>Microsoft Office PowerPoint</Application>
  <PresentationFormat>Widescreen</PresentationFormat>
  <Paragraphs>117</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Bookman Old Style</vt:lpstr>
      <vt:lpstr>Calibri</vt:lpstr>
      <vt:lpstr>Franklin Gothic Book</vt:lpstr>
      <vt:lpstr>1_RetrospectVTI</vt:lpstr>
      <vt:lpstr>Delegates</vt:lpstr>
      <vt:lpstr>A delegate is a data type that represents a reference to a method with a defined parameter and return type. A delegate can be associated with an instance of any method with the same signature and return type. The method can be invoked through the delegate instance.</vt:lpstr>
      <vt:lpstr>Binding - Overview https://docs.microsoft.com/en-us/dotnet/desktop-wpf/data/data-binding-overview#what-is-data-binding https://docs.microsoft.com/en-us/dotnet/csharp/delegates-overview https://en.wikipedia.org/wiki/Late_binding#Late_binding_in_.NET</vt:lpstr>
      <vt:lpstr>Delegate – Overview https://docs.microsoft.com/en-us/dotnet/csharp/programming-guide/delegates/</vt:lpstr>
      <vt:lpstr>Delegate – Usage Example</vt:lpstr>
      <vt:lpstr>Delegate – Step by Step https://docs.microsoft.com/en-us/dotnet/csharp/programming-guide/delegates/using-delegates</vt:lpstr>
      <vt:lpstr>Delegate – Multicasting https://docs.microsoft.com/en-us/dotnet/csharp/programming-guide/delegates/how-to-combine-delegates-multicast-delegates</vt:lpstr>
      <vt:lpstr>Delegate – Multicasting https://docs.microsoft.com/en-us/dotnet/csharp/programming-guide/delegates/how-to-combine-delegates-multicast</vt:lpstr>
      <vt:lpstr>Action and Action&lt;T&gt; Delegate https://learn.microsoft.com/en-us/dotnet/api/system.action?view=net-8.0</vt:lpstr>
      <vt:lpstr>Func&lt;TResult&gt; Delegate https://docs.microsoft.com/en-us/dotnet/api/system.func-1?view=net-8.0</vt:lpstr>
      <vt:lpstr>Func&lt;TResult&gt; Delegate https://docs.microsoft.com/en-us/dotnet/api/system.func-1?view=net-5.0</vt:lpstr>
      <vt:lpstr>Events – Overview https://docs.microsoft.com/en-us/dotnet/csharp/programming-guide/events/</vt:lpstr>
      <vt:lpstr>Events – Properties https://docs.microsoft.com/en-us/dotnet/csharp/programming-guide/events/</vt:lpstr>
      <vt:lpstr>EventHandler Pattern https://docs.microsoft.com/en-us/dotnet/api/system.eventhandler?view=net-5.0 https://docs.microsoft.com/en-us/dotnet/csharp/programming-guide/events/how-to-publish-events-that-conform-to-net-framework-guidelines</vt:lpstr>
      <vt:lpstr>Events – Publishing Based on the EventHandler Pattern https://learn.microsoft.com/en-us/dotnet/api/system.eventhandler?view=net-8.0#examples</vt:lpstr>
      <vt:lpstr>Events – Publishing Based on the EventHandler Pattern https://docs.microsoft.com/en-us/dotnet/api/system.eventhandler?view=net-5.0#examples https://docs.microsoft.com/en-us/dotnet/standard/events/?view=net-5.0</vt:lpstr>
      <vt:lpstr>Events – Publishing Based on the EventHandler Pattern https://docs.microsoft.com/en-us/dotnet/api/system.eventhandler?view=net-5.0#examples https://docs.microsoft.com/en-us/dotnet/standard/events/?view=net-5.0</vt:lpstr>
      <vt:lpstr>Events – Publishing Based on the EventHandler Pattern – Step by Step https://docs.microsoft.com/en-us/dotnet/csharp/programming-guide/events/how-to-publish-events-that-conform-to-net-framework-guidelines</vt:lpstr>
      <vt:lpstr>Events – Publishing Based on the EventHandler Pattern – Step by Step https://docs.microsoft.com/en-us/dotnet/csharp/programming-guide/events/how-to-publish-events-that-conform-to-net-framework-guidelines</vt:lpstr>
      <vt:lpstr>Events – Subscribing https://docs.microsoft.com/en-us/dotnet/csharp/programming-guide/events/how-to-subscribe-to-and-unsubscribe-from-events#to-subscribe-to-events-programmatically</vt:lpstr>
      <vt:lpstr>Events – Unsubscribing / Garbage Collection https://docs.microsoft.com/en-us/dotnet/csharp/programming-guide/events/how-to-subscribe-to-and-unsubscribe-from-events#unsubscribing</vt:lpstr>
      <vt:lpstr>EventHandler vs Delegate https://learn.microsoft.com/en-us/dotnet/csharp/distinguish-delegates-events (tutorial)https://learn.microsoft.com/en-us/dotnet/csharp/delegates-overview</vt:lpstr>
      <vt:lpstr>EventHandler vs Delegate https://learn.microsoft.com/en-us/dotnet/csharp/distinguish-delegates-events (tutorial)https://learn.microsoft.com/en-us/dotnet/csharp/delegates-overview</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2020-03-04T22:49:55Z</dcterms:created>
  <dcterms:modified xsi:type="dcterms:W3CDTF">2023-08-03T16:45:12Z</dcterms:modified>
</cp:coreProperties>
</file>